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03" r:id="rId16"/>
    <p:sldId id="304" r:id="rId17"/>
    <p:sldId id="270" r:id="rId18"/>
    <p:sldId id="271" r:id="rId19"/>
    <p:sldId id="272" r:id="rId20"/>
    <p:sldId id="273" r:id="rId21"/>
    <p:sldId id="274" r:id="rId22"/>
    <p:sldId id="275" r:id="rId23"/>
    <p:sldId id="305" r:id="rId24"/>
    <p:sldId id="276" r:id="rId25"/>
    <p:sldId id="306" r:id="rId26"/>
    <p:sldId id="278" r:id="rId27"/>
    <p:sldId id="307" r:id="rId28"/>
    <p:sldId id="279" r:id="rId29"/>
    <p:sldId id="308" r:id="rId30"/>
    <p:sldId id="309" r:id="rId31"/>
    <p:sldId id="310" r:id="rId32"/>
    <p:sldId id="311" r:id="rId33"/>
    <p:sldId id="312" r:id="rId34"/>
    <p:sldId id="313" r:id="rId35"/>
    <p:sldId id="314" r:id="rId36"/>
    <p:sldId id="280" r:id="rId37"/>
    <p:sldId id="281" r:id="rId38"/>
    <p:sldId id="315" r:id="rId39"/>
    <p:sldId id="316" r:id="rId40"/>
    <p:sldId id="317" r:id="rId41"/>
    <p:sldId id="318" r:id="rId42"/>
    <p:sldId id="319" r:id="rId43"/>
    <p:sldId id="282"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20" r:id="rId61"/>
    <p:sldId id="300" r:id="rId62"/>
    <p:sldId id="322" r:id="rId63"/>
    <p:sldId id="301" r:id="rId64"/>
    <p:sldId id="321"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Nunito" pitchFamily="2" charset="0"/>
      <p:regular r:id="rId71"/>
      <p:bold r:id="rId72"/>
      <p:italic r:id="rId73"/>
      <p:boldItalic r:id="rId74"/>
    </p:embeddedFont>
    <p:embeddedFont>
      <p:font typeface="Nunito Light" pitchFamily="2" charset="0"/>
      <p:regular r:id="rId75"/>
      <p:bold r:id="rId76"/>
      <p:italic r:id="rId77"/>
      <p:boldItalic r:id="rId78"/>
    </p:embeddedFont>
    <p:embeddedFont>
      <p:font typeface="Open Sans" panose="020B060603050402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00" y="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ec2046ad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ec2046ad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ec2046ad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ec2046ad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ec2046ad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ec2046ad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ec2046add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ec2046a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ec2046add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ec2046ad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ec2046ad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ec2046ad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ec2046add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ec2046ad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edff1811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edff181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c2046add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c2046ad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ec2046a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ec2046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c2046add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c2046ad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dc2db960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dc2db960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dc2db960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dc2db960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dc2db960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dc2db960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ec2046ad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ec2046ad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615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ec2046add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ec2046ad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ec2046add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ec2046add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dc2db96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dc2db96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edff1811a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edff1811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dc2db960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dc2db960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dc2db960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dc2db960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dc2db960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dc2db960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dc2db960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dc2db960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dc2db960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dc2db96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dc2db960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dc2db960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dc2db960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dc2db960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dc2db960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dc2db96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dc2db960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dc2db960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dc2db960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dc2db96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dc2db960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dc2db960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ec2046add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ec2046ad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ec2046ad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ec2046ad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ec2046ad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ec2046ad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ec2046ad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ec2046ad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ec2046ad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ec2046ad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ec2046ad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ec2046ad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ec2046ad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ec2046ad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E8A7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video.udacity-data.com/topher/2020/May/5ec44092_taxi-rides/taxi-rides.zi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video.udacity-data.com/topher/2020/May/5ebc9060_user-research/user-research.csv"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934550"/>
            <a:ext cx="8520600" cy="12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Data Product Manager Nanodegree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Applying Data Science to Product Management</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Final Project: Developing an MVP Launch Strategy for a Flying Taxi Service</a:t>
            </a: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9"/>
        <p:cNvGrpSpPr/>
        <p:nvPr/>
      </p:nvGrpSpPr>
      <p:grpSpPr>
        <a:xfrm>
          <a:off x="0" y="0"/>
          <a:ext cx="0" cy="0"/>
          <a:chOff x="0" y="0"/>
          <a:chExt cx="0" cy="0"/>
        </a:xfrm>
      </p:grpSpPr>
      <p:sp>
        <p:nvSpPr>
          <p:cNvPr id="100" name="Google Shape;100;p22"/>
          <p:cNvSpPr txBox="1">
            <a:spLocks noGrp="1"/>
          </p:cNvSpPr>
          <p:nvPr>
            <p:ph type="ctrTitle"/>
          </p:nvPr>
        </p:nvSpPr>
        <p:spPr>
          <a:xfrm>
            <a:off x="262050" y="670998"/>
            <a:ext cx="8605656" cy="1124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lang="es-ES" sz="1800" dirty="0">
              <a:solidFill>
                <a:srgbClr val="FFFFFF"/>
              </a:solidFill>
              <a:latin typeface="Nunito Light"/>
              <a:ea typeface="Nunito Light"/>
              <a:cs typeface="Nunito Light"/>
              <a:sym typeface="Nunito Light"/>
            </a:endParaRPr>
          </a:p>
          <a:p>
            <a:pPr marL="457200" lvl="1" algn="l">
              <a:lnSpc>
                <a:spcPct val="107000"/>
              </a:lnSpc>
            </a:pPr>
            <a:br>
              <a:rPr lang="es-ES" sz="1800" dirty="0">
                <a:effectLst/>
                <a:latin typeface="Open Sans" panose="020B0606030504020204" pitchFamily="34" charset="0"/>
                <a:ea typeface="Calibri" panose="020F0502020204030204" pitchFamily="34" charset="0"/>
                <a:cs typeface="Times New Roman" panose="02020603050405020304" pitchFamily="18" charset="0"/>
              </a:rPr>
            </a:br>
            <a:br>
              <a:rPr lang="es-ES" sz="1800" dirty="0">
                <a:effectLst/>
                <a:latin typeface="Open Sans" panose="020B0606030504020204" pitchFamily="34" charset="0"/>
                <a:ea typeface="Calibri" panose="020F0502020204030204" pitchFamily="34" charset="0"/>
                <a:cs typeface="Times New Roman" panose="02020603050405020304" pitchFamily="18" charset="0"/>
              </a:rPr>
            </a:br>
            <a:br>
              <a:rPr lang="es-ES" sz="1800" dirty="0">
                <a:effectLst/>
                <a:latin typeface="Open Sans" panose="020B0606030504020204" pitchFamily="34" charset="0"/>
                <a:ea typeface="Calibri" panose="020F0502020204030204" pitchFamily="34" charset="0"/>
                <a:cs typeface="Times New Roman" panose="02020603050405020304" pitchFamily="18" charset="0"/>
              </a:rPr>
            </a:b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Faster</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Services</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by</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the</a:t>
            </a:r>
            <a:r>
              <a:rPr lang="es-ES" sz="1600" dirty="0">
                <a:effectLst/>
                <a:latin typeface="Open Sans" panose="020B0606030504020204" pitchFamily="34" charset="0"/>
                <a:ea typeface="Calibri" panose="020F0502020204030204" pitchFamily="34" charset="0"/>
                <a:cs typeface="Times New Roman" panose="02020603050405020304" pitchFamily="18" charset="0"/>
              </a:rPr>
              <a:t> Taxi as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there</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wont</a:t>
            </a:r>
            <a:r>
              <a:rPr lang="es-ES" sz="1600" dirty="0">
                <a:effectLst/>
                <a:latin typeface="Open Sans" panose="020B0606030504020204" pitchFamily="34" charset="0"/>
                <a:ea typeface="Calibri" panose="020F0502020204030204" pitchFamily="34" charset="0"/>
                <a:cs typeface="Times New Roman" panose="02020603050405020304" pitchFamily="18" charset="0"/>
              </a:rPr>
              <a:t> be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traffic</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congestion</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having</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all</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routes</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empty</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of</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spaces</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for</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going</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everywhere</a:t>
            </a:r>
            <a:r>
              <a:rPr lang="es-ES" sz="1600" dirty="0">
                <a:effectLst/>
                <a:latin typeface="Open Sans" panose="020B0606030504020204" pitchFamily="34" charset="0"/>
                <a:ea typeface="Calibri" panose="020F0502020204030204" pitchFamily="34" charset="0"/>
                <a:cs typeface="Times New Roman" panose="02020603050405020304" pitchFamily="18" charset="0"/>
              </a:rPr>
              <a:t>.</a:t>
            </a:r>
            <a:br>
              <a:rPr lang="es-ES" sz="1600" dirty="0">
                <a:effectLst/>
                <a:latin typeface="Calibri" panose="020F0502020204030204" pitchFamily="34" charset="0"/>
                <a:ea typeface="Calibri" panose="020F0502020204030204" pitchFamily="34" charset="0"/>
                <a:cs typeface="Times New Roman" panose="02020603050405020304" pitchFamily="18" charset="0"/>
              </a:rPr>
            </a:br>
            <a:r>
              <a:rPr lang="es-ES" sz="1600" dirty="0">
                <a:effectLst/>
                <a:latin typeface="Calibri" panose="020F050202020403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Less</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polution</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on</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atmosphere</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because</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these</a:t>
            </a:r>
            <a:r>
              <a:rPr lang="es-ES" sz="1600" dirty="0">
                <a:effectLst/>
                <a:latin typeface="Open Sans" panose="020B0606030504020204" pitchFamily="34" charset="0"/>
                <a:ea typeface="Calibri" panose="020F0502020204030204" pitchFamily="34" charset="0"/>
                <a:cs typeface="Times New Roman" panose="02020603050405020304" pitchFamily="18" charset="0"/>
              </a:rPr>
              <a:t> new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flying</a:t>
            </a:r>
            <a:r>
              <a:rPr lang="es-ES" sz="1600" dirty="0">
                <a:effectLst/>
                <a:latin typeface="Open Sans" panose="020B0606030504020204" pitchFamily="34" charset="0"/>
                <a:ea typeface="Calibri" panose="020F0502020204030204" pitchFamily="34" charset="0"/>
                <a:cs typeface="Times New Roman" panose="02020603050405020304" pitchFamily="18" charset="0"/>
              </a:rPr>
              <a:t> taxis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will</a:t>
            </a:r>
            <a:r>
              <a:rPr lang="es-ES" sz="1600" dirty="0">
                <a:effectLst/>
                <a:latin typeface="Open Sans" panose="020B0606030504020204" pitchFamily="34" charset="0"/>
                <a:ea typeface="Calibri" panose="020F0502020204030204" pitchFamily="34" charset="0"/>
                <a:cs typeface="Times New Roman" panose="02020603050405020304" pitchFamily="18" charset="0"/>
              </a:rPr>
              <a:t> be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electrical</a:t>
            </a:r>
            <a:br>
              <a:rPr lang="es-ES" sz="1600" dirty="0">
                <a:effectLst/>
                <a:latin typeface="Calibri" panose="020F0502020204030204" pitchFamily="34" charset="0"/>
                <a:ea typeface="Calibri" panose="020F0502020204030204" pitchFamily="34" charset="0"/>
                <a:cs typeface="Times New Roman" panose="02020603050405020304" pitchFamily="18" charset="0"/>
              </a:rPr>
            </a:br>
            <a:r>
              <a:rPr lang="es-ES" sz="1600" dirty="0">
                <a:effectLst/>
                <a:latin typeface="Calibri" panose="020F050202020403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Less</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murders</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and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steals</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committed</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to</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the</a:t>
            </a:r>
            <a:r>
              <a:rPr lang="es-ES" sz="1600" dirty="0">
                <a:effectLst/>
                <a:latin typeface="Open Sans" panose="020B0606030504020204" pitchFamily="34" charset="0"/>
                <a:ea typeface="Calibri" panose="020F0502020204030204" pitchFamily="34" charset="0"/>
                <a:cs typeface="Times New Roman" panose="02020603050405020304" pitchFamily="18" charset="0"/>
              </a:rPr>
              <a:t> taxi drivers.</a:t>
            </a:r>
            <a:br>
              <a:rPr lang="es-ES" sz="1600" dirty="0">
                <a:effectLst/>
                <a:latin typeface="Calibri" panose="020F0502020204030204" pitchFamily="34" charset="0"/>
                <a:ea typeface="Calibri" panose="020F0502020204030204" pitchFamily="34" charset="0"/>
                <a:cs typeface="Times New Roman" panose="02020603050405020304" pitchFamily="18" charset="0"/>
              </a:rPr>
            </a:br>
            <a:r>
              <a:rPr lang="es-ES" sz="1600" dirty="0">
                <a:effectLst/>
                <a:latin typeface="Calibri" panose="020F0502020204030204" pitchFamily="34" charset="0"/>
                <a:ea typeface="Calibri" panose="020F0502020204030204" pitchFamily="34" charset="0"/>
                <a:cs typeface="Times New Roman" panose="02020603050405020304" pitchFamily="18" charset="0"/>
              </a:rPr>
              <a:t>* </a:t>
            </a:r>
            <a:r>
              <a:rPr lang="es-ES" sz="1600" dirty="0">
                <a:effectLst/>
                <a:latin typeface="Open Sans" panose="020B0606030504020204" pitchFamily="34" charset="0"/>
                <a:ea typeface="Calibri" panose="020F0502020204030204" pitchFamily="34" charset="0"/>
                <a:cs typeface="Times New Roman" panose="02020603050405020304" pitchFamily="18" charset="0"/>
              </a:rPr>
              <a:t>No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need</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to</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parked</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them</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easing</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the</a:t>
            </a:r>
            <a:r>
              <a:rPr lang="es-ES" sz="1600" dirty="0">
                <a:effectLst/>
                <a:latin typeface="Open Sans" panose="020B0606030504020204" pitchFamily="34" charset="0"/>
                <a:ea typeface="Calibri" panose="020F0502020204030204" pitchFamily="34" charset="0"/>
                <a:cs typeface="Times New Roman" panose="02020603050405020304" pitchFamily="18" charset="0"/>
              </a:rPr>
              <a:t> free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space</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on</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the</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streets</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for</a:t>
            </a:r>
            <a:r>
              <a:rPr lang="es-ES" sz="1600" dirty="0">
                <a:effectLst/>
                <a:latin typeface="Open Sans" panose="020B0606030504020204" pitchFamily="34" charset="0"/>
                <a:ea typeface="Calibri" panose="020F0502020204030204" pitchFamily="34" charset="0"/>
                <a:cs typeface="Times New Roman" panose="02020603050405020304" pitchFamily="18" charset="0"/>
              </a:rPr>
              <a:t> cars.</a:t>
            </a:r>
            <a:br>
              <a:rPr lang="es-ES" sz="1600" dirty="0">
                <a:effectLst/>
                <a:latin typeface="Calibri" panose="020F0502020204030204" pitchFamily="34" charset="0"/>
                <a:ea typeface="Calibri" panose="020F0502020204030204" pitchFamily="34" charset="0"/>
                <a:cs typeface="Times New Roman" panose="02020603050405020304" pitchFamily="18" charset="0"/>
              </a:rPr>
            </a:br>
            <a:r>
              <a:rPr lang="es-ES" sz="1600" dirty="0">
                <a:effectLst/>
                <a:latin typeface="Calibri" panose="020F0502020204030204" pitchFamily="34" charset="0"/>
                <a:ea typeface="Calibri" panose="020F0502020204030204" pitchFamily="34" charset="0"/>
                <a:cs typeface="Times New Roman" panose="02020603050405020304" pitchFamily="18" charset="0"/>
              </a:rPr>
              <a:t>* </a:t>
            </a:r>
            <a:r>
              <a:rPr lang="es-ES" sz="1600" dirty="0">
                <a:effectLst/>
                <a:latin typeface="Open Sans" panose="020B0606030504020204" pitchFamily="34" charset="0"/>
                <a:ea typeface="Calibri" panose="020F0502020204030204" pitchFamily="34" charset="0"/>
                <a:cs typeface="Times New Roman" panose="02020603050405020304" pitchFamily="18" charset="0"/>
              </a:rPr>
              <a:t>No light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regulation</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and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police</a:t>
            </a:r>
            <a:r>
              <a:rPr lang="es-ES" sz="1600" dirty="0">
                <a:effectLst/>
                <a:latin typeface="Open Sans" panose="020B0606030504020204" pitchFamily="34" charset="0"/>
                <a:ea typeface="Calibri" panose="020F0502020204030204" pitchFamily="34" charset="0"/>
                <a:cs typeface="Times New Roman" panose="02020603050405020304" pitchFamily="18" charset="0"/>
              </a:rPr>
              <a:t> control expenses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to</a:t>
            </a:r>
            <a:r>
              <a:rPr lang="es-ES" sz="1600" dirty="0">
                <a:effectLst/>
                <a:latin typeface="Open Sans" panose="020B0606030504020204" pitchFamily="34" charset="0"/>
                <a:ea typeface="Calibri" panose="020F0502020204030204" pitchFamily="34" charset="0"/>
                <a:cs typeface="Times New Roman" panose="02020603050405020304" pitchFamily="18" charset="0"/>
              </a:rPr>
              <a:t> be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spent</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on</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them</a:t>
            </a:r>
            <a:r>
              <a:rPr lang="es-ES" sz="1600" dirty="0">
                <a:effectLst/>
                <a:latin typeface="Open Sans" panose="020B0606030504020204" pitchFamily="34" charset="0"/>
                <a:ea typeface="Calibri" panose="020F0502020204030204" pitchFamily="34" charset="0"/>
                <a:cs typeface="Times New Roman" panose="02020603050405020304" pitchFamily="18" charset="0"/>
              </a:rPr>
              <a:t>.</a:t>
            </a:r>
            <a:br>
              <a:rPr lang="es-ES" sz="1600" dirty="0">
                <a:effectLst/>
                <a:latin typeface="Calibri" panose="020F0502020204030204" pitchFamily="34" charset="0"/>
                <a:ea typeface="Calibri" panose="020F0502020204030204" pitchFamily="34" charset="0"/>
                <a:cs typeface="Times New Roman" panose="02020603050405020304" pitchFamily="18" charset="0"/>
              </a:rPr>
            </a:br>
            <a:r>
              <a:rPr lang="es-ES" sz="1600" dirty="0">
                <a:effectLst/>
                <a:latin typeface="Calibri" panose="020F0502020204030204" pitchFamily="34" charset="0"/>
                <a:ea typeface="Calibri" panose="020F0502020204030204" pitchFamily="34" charset="0"/>
                <a:cs typeface="Times New Roman" panose="02020603050405020304" pitchFamily="18" charset="0"/>
              </a:rPr>
              <a:t>* </a:t>
            </a:r>
            <a:r>
              <a:rPr lang="es-ES" sz="1600" dirty="0">
                <a:effectLst/>
                <a:latin typeface="Open Sans" panose="020B0606030504020204" pitchFamily="34" charset="0"/>
                <a:ea typeface="Calibri" panose="020F0502020204030204" pitchFamily="34" charset="0"/>
                <a:cs typeface="Times New Roman" panose="02020603050405020304" pitchFamily="18" charset="0"/>
              </a:rPr>
              <a:t>No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need</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for</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streets</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to</a:t>
            </a:r>
            <a:r>
              <a:rPr lang="es-ES" sz="1600" dirty="0">
                <a:effectLst/>
                <a:latin typeface="Open Sans" panose="020B0606030504020204" pitchFamily="34" charset="0"/>
                <a:ea typeface="Calibri" panose="020F0502020204030204" pitchFamily="34" charset="0"/>
                <a:cs typeface="Times New Roman" panose="02020603050405020304" pitchFamily="18" charset="0"/>
              </a:rPr>
              <a:t> be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cleaned</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and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saving</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costs</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for</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this</a:t>
            </a:r>
            <a:r>
              <a:rPr lang="es-ES" sz="1600" dirty="0">
                <a:effectLst/>
                <a:latin typeface="Open Sans" panose="020B0606030504020204" pitchFamily="34" charset="0"/>
                <a:ea typeface="Calibri" panose="020F0502020204030204" pitchFamily="34" charset="0"/>
                <a:cs typeface="Times New Roman" panose="02020603050405020304" pitchFamily="18" charset="0"/>
              </a:rPr>
              <a:t> </a:t>
            </a:r>
            <a:r>
              <a:rPr lang="es-ES" sz="1600" dirty="0" err="1">
                <a:effectLst/>
                <a:latin typeface="Open Sans" panose="020B0606030504020204" pitchFamily="34" charset="0"/>
                <a:ea typeface="Calibri" panose="020F0502020204030204" pitchFamily="34" charset="0"/>
                <a:cs typeface="Times New Roman" panose="02020603050405020304" pitchFamily="18" charset="0"/>
              </a:rPr>
              <a:t>reason</a:t>
            </a:r>
            <a:r>
              <a:rPr lang="es-ES" sz="1600" dirty="0">
                <a:effectLst/>
                <a:latin typeface="Open Sans" panose="020B0606030504020204" pitchFamily="34" charset="0"/>
                <a:ea typeface="Calibri" panose="020F0502020204030204" pitchFamily="34" charset="0"/>
                <a:cs typeface="Times New Roman" panose="02020603050405020304" pitchFamily="18" charset="0"/>
              </a:rPr>
              <a:t>.</a:t>
            </a:r>
            <a:br>
              <a:rPr lang="es-ES" sz="1800" dirty="0">
                <a:effectLst/>
                <a:latin typeface="Calibri" panose="020F0502020204030204" pitchFamily="34" charset="0"/>
                <a:ea typeface="Calibri" panose="020F0502020204030204" pitchFamily="34" charset="0"/>
                <a:cs typeface="Times New Roman" panose="02020603050405020304" pitchFamily="18" charset="0"/>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05"/>
        <p:cNvGrpSpPr/>
        <p:nvPr/>
      </p:nvGrpSpPr>
      <p:grpSpPr>
        <a:xfrm>
          <a:off x="0" y="0"/>
          <a:ext cx="0" cy="0"/>
          <a:chOff x="0" y="0"/>
          <a:chExt cx="0" cy="0"/>
        </a:xfrm>
      </p:grpSpPr>
      <p:sp>
        <p:nvSpPr>
          <p:cNvPr id="106" name="Google Shape;106;p23"/>
          <p:cNvSpPr txBox="1">
            <a:spLocks noGrp="1"/>
          </p:cNvSpPr>
          <p:nvPr>
            <p:ph type="ctrTitle"/>
          </p:nvPr>
        </p:nvSpPr>
        <p:spPr>
          <a:xfrm>
            <a:off x="352475" y="1233900"/>
            <a:ext cx="7532700" cy="26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Upload </a:t>
            </a:r>
            <a:r>
              <a:rPr lang="en" sz="1800" u="sng">
                <a:solidFill>
                  <a:schemeClr val="hlink"/>
                </a:solidFill>
                <a:latin typeface="Nunito Light"/>
                <a:ea typeface="Nunito Light"/>
                <a:cs typeface="Nunito Light"/>
                <a:sym typeface="Nunito Light"/>
                <a:hlinkClick r:id="rId3"/>
              </a:rPr>
              <a:t>this dataset</a:t>
            </a:r>
            <a:r>
              <a:rPr lang="en" sz="1800">
                <a:solidFill>
                  <a:srgbClr val="434343"/>
                </a:solidFill>
                <a:latin typeface="Nunito Light"/>
                <a:ea typeface="Nunito Light"/>
                <a:cs typeface="Nunito Light"/>
                <a:sym typeface="Nunito Light"/>
              </a:rPr>
              <a:t> into Tableau Online.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Ensure the fields are parsed correctly; field headers are included in the first row of the CSV. </a:t>
            </a:r>
            <a:br>
              <a:rPr lang="en" sz="1800">
                <a:solidFill>
                  <a:srgbClr val="434343"/>
                </a:solidFill>
                <a:latin typeface="Nunito Light"/>
                <a:ea typeface="Nunito Light"/>
                <a:cs typeface="Nunito Light"/>
                <a:sym typeface="Nunito Light"/>
              </a:rPr>
            </a:br>
            <a:br>
              <a:rPr lang="en" sz="1800">
                <a:solidFill>
                  <a:srgbClr val="434343"/>
                </a:solidFill>
                <a:latin typeface="Nunito Light"/>
                <a:ea typeface="Nunito Light"/>
                <a:cs typeface="Nunito Light"/>
                <a:sym typeface="Nunito Light"/>
              </a:rPr>
            </a:br>
            <a:r>
              <a:rPr lang="en" sz="1800">
                <a:solidFill>
                  <a:srgbClr val="434343"/>
                </a:solidFill>
                <a:latin typeface="Nunito Light"/>
                <a:ea typeface="Nunito Light"/>
                <a:cs typeface="Nunito Light"/>
                <a:sym typeface="Nunito Light"/>
              </a:rPr>
              <a:t>Let’s begin exploration!</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0"/>
        <p:cNvGrpSpPr/>
        <p:nvPr/>
      </p:nvGrpSpPr>
      <p:grpSpPr>
        <a:xfrm>
          <a:off x="0" y="0"/>
          <a:ext cx="0" cy="0"/>
          <a:chOff x="0" y="0"/>
          <a:chExt cx="0" cy="0"/>
        </a:xfrm>
      </p:grpSpPr>
      <p:sp>
        <p:nvSpPr>
          <p:cNvPr id="111" name="Google Shape;111;p24"/>
          <p:cNvSpPr txBox="1">
            <a:spLocks noGrp="1"/>
          </p:cNvSpPr>
          <p:nvPr>
            <p:ph type="ctrTitle"/>
          </p:nvPr>
        </p:nvSpPr>
        <p:spPr>
          <a:xfrm>
            <a:off x="329025" y="1250550"/>
            <a:ext cx="7532700" cy="26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Acquire a high-level understanding of the granularity and scope of the dataset, to inform the basis for your analyses: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How many records are in the dataset</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does each record represent?</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is the primary key?</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date range is your dataset bound to?</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are the geographical bounds of this dataset? Is it limited to Manhattan, or is Brooklyn, Queens, Staten Island, the Bronx, and New Jersey included? Where are most of the data points centralized at? Are there outliers?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lang="es-ES"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Records</a:t>
            </a:r>
            <a:r>
              <a:rPr lang="es-ES" sz="1800" dirty="0">
                <a:solidFill>
                  <a:srgbClr val="434343"/>
                </a:solidFill>
                <a:latin typeface="Nunito Light"/>
                <a:ea typeface="Nunito Light"/>
                <a:cs typeface="Nunito Light"/>
                <a:sym typeface="Nunito Light"/>
              </a:rPr>
              <a:t> in </a:t>
            </a:r>
            <a:r>
              <a:rPr lang="es-ES" sz="1800" dirty="0" err="1">
                <a:solidFill>
                  <a:srgbClr val="434343"/>
                </a:solidFill>
                <a:latin typeface="Nunito Light"/>
                <a:ea typeface="Nunito Light"/>
                <a:cs typeface="Nunito Light"/>
                <a:sym typeface="Nunito Light"/>
              </a:rPr>
              <a:t>the</a:t>
            </a:r>
            <a:r>
              <a:rPr lang="es-ES" sz="1800" dirty="0">
                <a:solidFill>
                  <a:srgbClr val="434343"/>
                </a:solidFill>
                <a:latin typeface="Nunito Light"/>
                <a:ea typeface="Nunito Light"/>
                <a:cs typeface="Nunito Light"/>
                <a:sym typeface="Nunito Light"/>
              </a:rPr>
              <a:t> data set: 1,048,468</a:t>
            </a:r>
            <a:br>
              <a:rPr lang="es-ES" sz="1800" dirty="0">
                <a:solidFill>
                  <a:srgbClr val="434343"/>
                </a:solidFill>
                <a:latin typeface="Nunito Light"/>
                <a:ea typeface="Nunito Light"/>
                <a:cs typeface="Nunito Light"/>
                <a:sym typeface="Nunito Light"/>
              </a:rPr>
            </a:b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What</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does</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each</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record</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represent</a:t>
            </a:r>
            <a:r>
              <a:rPr lang="es-ES" sz="1800" dirty="0">
                <a:solidFill>
                  <a:srgbClr val="434343"/>
                </a:solidFill>
                <a:latin typeface="Nunito Light"/>
                <a:ea typeface="Nunito Light"/>
                <a:cs typeface="Nunito Light"/>
                <a:sym typeface="Nunito Light"/>
              </a:rPr>
              <a:t>? Data </a:t>
            </a:r>
            <a:r>
              <a:rPr lang="es-ES" sz="1800" dirty="0" err="1">
                <a:solidFill>
                  <a:srgbClr val="434343"/>
                </a:solidFill>
                <a:latin typeface="Nunito Light"/>
                <a:ea typeface="Nunito Light"/>
                <a:cs typeface="Nunito Light"/>
                <a:sym typeface="Nunito Light"/>
              </a:rPr>
              <a:t>from</a:t>
            </a:r>
            <a:r>
              <a:rPr lang="es-ES" sz="1800" dirty="0">
                <a:solidFill>
                  <a:srgbClr val="434343"/>
                </a:solidFill>
                <a:latin typeface="Nunito Light"/>
                <a:ea typeface="Nunito Light"/>
                <a:cs typeface="Nunito Light"/>
                <a:sym typeface="Nunito Light"/>
              </a:rPr>
              <a:t> a taxi </a:t>
            </a:r>
            <a:r>
              <a:rPr lang="es-ES" sz="1800" dirty="0" err="1">
                <a:solidFill>
                  <a:srgbClr val="434343"/>
                </a:solidFill>
                <a:latin typeface="Nunito Light"/>
                <a:ea typeface="Nunito Light"/>
                <a:cs typeface="Nunito Light"/>
                <a:sym typeface="Nunito Light"/>
              </a:rPr>
              <a:t>ride</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of</a:t>
            </a:r>
            <a:r>
              <a:rPr lang="es-ES" sz="1800" dirty="0">
                <a:solidFill>
                  <a:srgbClr val="434343"/>
                </a:solidFill>
                <a:latin typeface="Nunito Light"/>
                <a:ea typeface="Nunito Light"/>
                <a:cs typeface="Nunito Light"/>
                <a:sym typeface="Nunito Light"/>
              </a:rPr>
              <a:t> a </a:t>
            </a:r>
            <a:r>
              <a:rPr lang="es-ES" sz="1800" dirty="0" err="1">
                <a:solidFill>
                  <a:srgbClr val="434343"/>
                </a:solidFill>
                <a:latin typeface="Nunito Light"/>
                <a:ea typeface="Nunito Light"/>
                <a:cs typeface="Nunito Light"/>
                <a:sym typeface="Nunito Light"/>
              </a:rPr>
              <a:t>user</a:t>
            </a:r>
            <a:r>
              <a:rPr lang="es-ES" sz="1800" dirty="0">
                <a:solidFill>
                  <a:srgbClr val="434343"/>
                </a:solidFill>
                <a:latin typeface="Nunito Light"/>
                <a:ea typeface="Nunito Light"/>
                <a:cs typeface="Nunito Light"/>
                <a:sym typeface="Nunito Light"/>
              </a:rPr>
              <a:t>.</a:t>
            </a:r>
            <a:br>
              <a:rPr lang="es-ES" sz="1800" dirty="0">
                <a:solidFill>
                  <a:srgbClr val="434343"/>
                </a:solidFill>
                <a:latin typeface="Nunito Light"/>
                <a:ea typeface="Nunito Light"/>
                <a:cs typeface="Nunito Light"/>
                <a:sym typeface="Nunito Light"/>
              </a:rPr>
            </a:b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Primary</a:t>
            </a:r>
            <a:r>
              <a:rPr lang="es-ES" sz="1800" dirty="0">
                <a:solidFill>
                  <a:srgbClr val="434343"/>
                </a:solidFill>
                <a:latin typeface="Nunito Light"/>
                <a:ea typeface="Nunito Light"/>
                <a:cs typeface="Nunito Light"/>
                <a:sym typeface="Nunito Light"/>
              </a:rPr>
              <a:t> Key: </a:t>
            </a:r>
            <a:r>
              <a:rPr lang="es-ES" sz="1800" dirty="0" err="1">
                <a:solidFill>
                  <a:srgbClr val="434343"/>
                </a:solidFill>
                <a:latin typeface="Nunito Light"/>
                <a:ea typeface="Nunito Light"/>
                <a:cs typeface="Nunito Light"/>
                <a:sym typeface="Nunito Light"/>
              </a:rPr>
              <a:t>Q1_email</a:t>
            </a:r>
            <a:r>
              <a:rPr lang="es-ES" sz="1800" dirty="0">
                <a:solidFill>
                  <a:srgbClr val="434343"/>
                </a:solidFill>
                <a:latin typeface="Nunito Light"/>
                <a:ea typeface="Nunito Light"/>
                <a:cs typeface="Nunito Light"/>
                <a:sym typeface="Nunito Light"/>
              </a:rPr>
              <a:t>(</a:t>
            </a:r>
            <a:r>
              <a:rPr lang="es-ES" sz="1800" dirty="0" err="1">
                <a:solidFill>
                  <a:srgbClr val="434343"/>
                </a:solidFill>
                <a:latin typeface="Nunito Light"/>
                <a:ea typeface="Nunito Light"/>
                <a:cs typeface="Nunito Light"/>
                <a:sym typeface="Nunito Light"/>
              </a:rPr>
              <a:t>user_research</a:t>
            </a:r>
            <a:r>
              <a:rPr lang="es-ES" sz="1800" dirty="0">
                <a:solidFill>
                  <a:srgbClr val="434343"/>
                </a:solidFill>
                <a:latin typeface="Nunito Light"/>
                <a:ea typeface="Nunito Light"/>
                <a:cs typeface="Nunito Light"/>
                <a:sym typeface="Nunito Light"/>
              </a:rPr>
              <a:t>) / id (</a:t>
            </a:r>
            <a:r>
              <a:rPr lang="es-ES" sz="1800" dirty="0" err="1">
                <a:solidFill>
                  <a:srgbClr val="434343"/>
                </a:solidFill>
                <a:latin typeface="Nunito Light"/>
                <a:ea typeface="Nunito Light"/>
                <a:cs typeface="Nunito Light"/>
                <a:sym typeface="Nunito Light"/>
              </a:rPr>
              <a:t>taxirides</a:t>
            </a:r>
            <a:r>
              <a:rPr lang="es-ES" sz="1800" dirty="0">
                <a:solidFill>
                  <a:srgbClr val="434343"/>
                </a:solidFill>
                <a:latin typeface="Nunito Light"/>
                <a:ea typeface="Nunito Light"/>
                <a:cs typeface="Nunito Light"/>
                <a:sym typeface="Nunito Light"/>
              </a:rPr>
              <a:t>)</a:t>
            </a:r>
            <a:br>
              <a:rPr lang="es-ES" sz="1800" dirty="0">
                <a:solidFill>
                  <a:srgbClr val="434343"/>
                </a:solidFill>
                <a:latin typeface="Nunito Light"/>
                <a:ea typeface="Nunito Light"/>
                <a:cs typeface="Nunito Light"/>
                <a:sym typeface="Nunito Light"/>
              </a:rPr>
            </a:br>
            <a:r>
              <a:rPr lang="es-ES" sz="1800" dirty="0">
                <a:solidFill>
                  <a:srgbClr val="434343"/>
                </a:solidFill>
                <a:latin typeface="Nunito Light"/>
                <a:ea typeface="Nunito Light"/>
                <a:cs typeface="Nunito Light"/>
                <a:sym typeface="Nunito Light"/>
              </a:rPr>
              <a:t>- Data </a:t>
            </a:r>
            <a:r>
              <a:rPr lang="es-ES" sz="1800" dirty="0" err="1">
                <a:solidFill>
                  <a:srgbClr val="434343"/>
                </a:solidFill>
                <a:latin typeface="Nunito Light"/>
                <a:ea typeface="Nunito Light"/>
                <a:cs typeface="Nunito Light"/>
                <a:sym typeface="Nunito Light"/>
              </a:rPr>
              <a:t>setbound</a:t>
            </a:r>
            <a:r>
              <a:rPr lang="es-ES" sz="1800" dirty="0">
                <a:solidFill>
                  <a:srgbClr val="434343"/>
                </a:solidFill>
                <a:latin typeface="Nunito Light"/>
                <a:ea typeface="Nunito Light"/>
                <a:cs typeface="Nunito Light"/>
                <a:sym typeface="Nunito Light"/>
              </a:rPr>
              <a:t>: New York, USA, </a:t>
            </a:r>
            <a:r>
              <a:rPr lang="es-ES" sz="1800" dirty="0" err="1">
                <a:solidFill>
                  <a:srgbClr val="434343"/>
                </a:solidFill>
                <a:latin typeface="Nunito Light"/>
                <a:ea typeface="Nunito Light"/>
                <a:cs typeface="Nunito Light"/>
                <a:sym typeface="Nunito Light"/>
              </a:rPr>
              <a:t>streets</a:t>
            </a:r>
            <a:r>
              <a:rPr lang="es-ES" sz="1800" dirty="0">
                <a:solidFill>
                  <a:srgbClr val="434343"/>
                </a:solidFill>
                <a:latin typeface="Nunito Light"/>
                <a:ea typeface="Nunito Light"/>
                <a:cs typeface="Nunito Light"/>
                <a:sym typeface="Nunito Light"/>
              </a:rPr>
              <a:t>.</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Limits</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of</a:t>
            </a:r>
            <a:r>
              <a:rPr lang="es-ES" sz="1800" dirty="0">
                <a:solidFill>
                  <a:srgbClr val="434343"/>
                </a:solidFill>
                <a:latin typeface="Nunito Light"/>
                <a:ea typeface="Nunito Light"/>
                <a:cs typeface="Nunito Light"/>
                <a:sym typeface="Nunito Light"/>
              </a:rPr>
              <a:t> New York </a:t>
            </a:r>
            <a:r>
              <a:rPr lang="es-ES" sz="1800" dirty="0" err="1">
                <a:solidFill>
                  <a:srgbClr val="434343"/>
                </a:solidFill>
                <a:latin typeface="Nunito Light"/>
                <a:ea typeface="Nunito Light"/>
                <a:cs typeface="Nunito Light"/>
                <a:sym typeface="Nunito Light"/>
              </a:rPr>
              <a:t>city</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Latitude</a:t>
            </a:r>
            <a:r>
              <a:rPr lang="es-ES" sz="1800" dirty="0">
                <a:solidFill>
                  <a:srgbClr val="434343"/>
                </a:solidFill>
                <a:latin typeface="Nunito Light"/>
                <a:ea typeface="Nunito Light"/>
                <a:cs typeface="Nunito Light"/>
                <a:sym typeface="Nunito Light"/>
              </a:rPr>
              <a:t> – 40.71427, </a:t>
            </a:r>
            <a:r>
              <a:rPr lang="es-ES" sz="1800" dirty="0" err="1">
                <a:solidFill>
                  <a:srgbClr val="434343"/>
                </a:solidFill>
                <a:latin typeface="Nunito Light"/>
                <a:ea typeface="Nunito Light"/>
                <a:cs typeface="Nunito Light"/>
                <a:sym typeface="Nunito Light"/>
              </a:rPr>
              <a:t>Longitude</a:t>
            </a:r>
            <a:r>
              <a:rPr lang="es-ES" sz="1800" dirty="0">
                <a:solidFill>
                  <a:srgbClr val="434343"/>
                </a:solidFill>
                <a:latin typeface="Nunito Light"/>
                <a:ea typeface="Nunito Light"/>
                <a:cs typeface="Nunito Light"/>
                <a:sym typeface="Nunito Light"/>
              </a:rPr>
              <a:t> – 74.00597</a:t>
            </a:r>
            <a:br>
              <a:rPr lang="es-ES" sz="1800" dirty="0">
                <a:solidFill>
                  <a:srgbClr val="434343"/>
                </a:solidFill>
                <a:latin typeface="Nunito Light"/>
                <a:ea typeface="Nunito Light"/>
                <a:cs typeface="Nunito Light"/>
                <a:sym typeface="Nunito Light"/>
              </a:rPr>
            </a:b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Where</a:t>
            </a:r>
            <a:r>
              <a:rPr lang="es-ES" sz="1800" dirty="0">
                <a:solidFill>
                  <a:srgbClr val="434343"/>
                </a:solidFill>
                <a:latin typeface="Nunito Light"/>
                <a:ea typeface="Nunito Light"/>
                <a:cs typeface="Nunito Light"/>
                <a:sym typeface="Nunito Light"/>
              </a:rPr>
              <a:t> are </a:t>
            </a:r>
            <a:r>
              <a:rPr lang="es-ES" sz="1800" dirty="0" err="1">
                <a:solidFill>
                  <a:srgbClr val="434343"/>
                </a:solidFill>
                <a:latin typeface="Nunito Light"/>
                <a:ea typeface="Nunito Light"/>
                <a:cs typeface="Nunito Light"/>
                <a:sym typeface="Nunito Light"/>
              </a:rPr>
              <a:t>the</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most</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of</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the</a:t>
            </a:r>
            <a:r>
              <a:rPr lang="es-ES" sz="1800" dirty="0">
                <a:solidFill>
                  <a:srgbClr val="434343"/>
                </a:solidFill>
                <a:latin typeface="Nunito Light"/>
                <a:ea typeface="Nunito Light"/>
                <a:cs typeface="Nunito Light"/>
                <a:sym typeface="Nunito Light"/>
              </a:rPr>
              <a:t> data </a:t>
            </a:r>
            <a:r>
              <a:rPr lang="es-ES" sz="1800" dirty="0" err="1">
                <a:solidFill>
                  <a:srgbClr val="434343"/>
                </a:solidFill>
                <a:latin typeface="Nunito Light"/>
                <a:ea typeface="Nunito Light"/>
                <a:cs typeface="Nunito Light"/>
                <a:sym typeface="Nunito Light"/>
              </a:rPr>
              <a:t>points</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centralized</a:t>
            </a:r>
            <a:r>
              <a:rPr lang="es-ES" sz="1800" dirty="0">
                <a:solidFill>
                  <a:srgbClr val="434343"/>
                </a:solidFill>
                <a:latin typeface="Nunito Light"/>
                <a:ea typeface="Nunito Light"/>
                <a:cs typeface="Nunito Light"/>
                <a:sym typeface="Nunito Light"/>
              </a:rPr>
              <a:t> at?</a:t>
            </a:r>
            <a:br>
              <a:rPr lang="es-ES" sz="1800" dirty="0">
                <a:solidFill>
                  <a:srgbClr val="434343"/>
                </a:solidFill>
                <a:latin typeface="Nunito Light"/>
                <a:ea typeface="Nunito Light"/>
                <a:cs typeface="Nunito Light"/>
                <a:sym typeface="Nunito Light"/>
              </a:rPr>
            </a:br>
            <a:r>
              <a:rPr lang="es-ES" sz="1800" dirty="0">
                <a:solidFill>
                  <a:srgbClr val="434343"/>
                </a:solidFill>
                <a:latin typeface="Nunito Light"/>
                <a:ea typeface="Nunito Light"/>
                <a:cs typeface="Nunito Light"/>
                <a:sym typeface="Nunito Light"/>
              </a:rPr>
              <a:t>    Midtown, </a:t>
            </a:r>
            <a:r>
              <a:rPr lang="es-ES" sz="1800" dirty="0" err="1">
                <a:solidFill>
                  <a:srgbClr val="434343"/>
                </a:solidFill>
                <a:latin typeface="Nunito Light"/>
                <a:ea typeface="Nunito Light"/>
                <a:cs typeface="Nunito Light"/>
                <a:sym typeface="Nunito Light"/>
              </a:rPr>
              <a:t>Bakery</a:t>
            </a:r>
            <a:r>
              <a:rPr lang="es-ES" sz="1800" dirty="0">
                <a:solidFill>
                  <a:srgbClr val="434343"/>
                </a:solidFill>
                <a:latin typeface="Nunito Light"/>
                <a:ea typeface="Nunito Light"/>
                <a:cs typeface="Nunito Light"/>
                <a:sym typeface="Nunito Light"/>
              </a:rPr>
              <a:t> Park </a:t>
            </a:r>
            <a:r>
              <a:rPr lang="es-ES" sz="1800" dirty="0" err="1">
                <a:solidFill>
                  <a:srgbClr val="434343"/>
                </a:solidFill>
                <a:latin typeface="Nunito Light"/>
                <a:ea typeface="Nunito Light"/>
                <a:cs typeface="Nunito Light"/>
                <a:sym typeface="Nunito Light"/>
              </a:rPr>
              <a:t>city</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Tribeca</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Financial</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District</a:t>
            </a:r>
            <a:r>
              <a:rPr lang="es-ES" sz="1800" dirty="0">
                <a:solidFill>
                  <a:srgbClr val="434343"/>
                </a:solidFill>
                <a:latin typeface="Nunito Light"/>
                <a:ea typeface="Nunito Light"/>
                <a:cs typeface="Nunito Light"/>
                <a:sym typeface="Nunito Light"/>
              </a:rPr>
              <a:t>, </a:t>
            </a:r>
            <a:r>
              <a:rPr lang="es-ES" sz="1800" dirty="0" err="1">
                <a:solidFill>
                  <a:srgbClr val="434343"/>
                </a:solidFill>
                <a:latin typeface="Nunito Light"/>
                <a:ea typeface="Nunito Light"/>
                <a:cs typeface="Nunito Light"/>
                <a:sym typeface="Nunito Light"/>
              </a:rPr>
              <a:t>Turtle</a:t>
            </a:r>
            <a:r>
              <a:rPr lang="es-ES" sz="1800" dirty="0">
                <a:solidFill>
                  <a:srgbClr val="434343"/>
                </a:solidFill>
                <a:latin typeface="Nunito Light"/>
                <a:ea typeface="Nunito Light"/>
                <a:cs typeface="Nunito Light"/>
                <a:sym typeface="Nunito Light"/>
              </a:rPr>
              <a:t> Bay.</a:t>
            </a:r>
            <a:br>
              <a:rPr lang="es-ES" sz="1800"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21"/>
        <p:cNvGrpSpPr/>
        <p:nvPr/>
      </p:nvGrpSpPr>
      <p:grpSpPr>
        <a:xfrm>
          <a:off x="0" y="0"/>
          <a:ext cx="0" cy="0"/>
          <a:chOff x="0" y="0"/>
          <a:chExt cx="0" cy="0"/>
        </a:xfrm>
      </p:grpSpPr>
      <p:sp>
        <p:nvSpPr>
          <p:cNvPr id="122" name="Google Shape;122;p26"/>
          <p:cNvSpPr txBox="1">
            <a:spLocks noGrp="1"/>
          </p:cNvSpPr>
          <p:nvPr>
            <p:ph type="ctrTitle"/>
          </p:nvPr>
        </p:nvSpPr>
        <p:spPr>
          <a:xfrm>
            <a:off x="319100" y="845850"/>
            <a:ext cx="7532700" cy="34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You notice that the dataset does not contain explicit data points out-of the-box, we’ll need to enrich the dataset with relevant fields:</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You notice that ride price is not included, but figure it could be derived. Based on information about New York taxi prices gleaned from the internet, create a calculated field called  `price` using the `duration`, `distance`, and `passenger count` fields.</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4C6DB0C-515F-4A16-AAFF-09663D623563}"/>
              </a:ext>
            </a:extLst>
          </p:cNvPr>
          <p:cNvPicPr>
            <a:picLocks noChangeAspect="1"/>
          </p:cNvPicPr>
          <p:nvPr/>
        </p:nvPicPr>
        <p:blipFill>
          <a:blip r:embed="rId2"/>
          <a:stretch>
            <a:fillRect/>
          </a:stretch>
        </p:blipFill>
        <p:spPr>
          <a:xfrm>
            <a:off x="639104" y="0"/>
            <a:ext cx="7865791" cy="5143500"/>
          </a:xfrm>
          <a:prstGeom prst="rect">
            <a:avLst/>
          </a:prstGeom>
        </p:spPr>
      </p:pic>
    </p:spTree>
    <p:extLst>
      <p:ext uri="{BB962C8B-B14F-4D97-AF65-F5344CB8AC3E}">
        <p14:creationId xmlns:p14="http://schemas.microsoft.com/office/powerpoint/2010/main" val="2331052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2690603-6A37-40E0-BA29-6FF35617646C}"/>
              </a:ext>
            </a:extLst>
          </p:cNvPr>
          <p:cNvPicPr>
            <a:picLocks noChangeAspect="1"/>
          </p:cNvPicPr>
          <p:nvPr/>
        </p:nvPicPr>
        <p:blipFill>
          <a:blip r:embed="rId2"/>
          <a:stretch>
            <a:fillRect/>
          </a:stretch>
        </p:blipFill>
        <p:spPr>
          <a:xfrm>
            <a:off x="427597" y="0"/>
            <a:ext cx="8301963" cy="5143500"/>
          </a:xfrm>
          <a:prstGeom prst="rect">
            <a:avLst/>
          </a:prstGeom>
        </p:spPr>
      </p:pic>
    </p:spTree>
    <p:extLst>
      <p:ext uri="{BB962C8B-B14F-4D97-AF65-F5344CB8AC3E}">
        <p14:creationId xmlns:p14="http://schemas.microsoft.com/office/powerpoint/2010/main" val="2654378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26"/>
        <p:cNvGrpSpPr/>
        <p:nvPr/>
      </p:nvGrpSpPr>
      <p:grpSpPr>
        <a:xfrm>
          <a:off x="0" y="0"/>
          <a:ext cx="0" cy="0"/>
          <a:chOff x="0" y="0"/>
          <a:chExt cx="0" cy="0"/>
        </a:xfrm>
      </p:grpSpPr>
      <p:sp>
        <p:nvSpPr>
          <p:cNvPr id="127" name="Google Shape;127;p27"/>
          <p:cNvSpPr txBox="1">
            <a:spLocks noGrp="1"/>
          </p:cNvSpPr>
          <p:nvPr>
            <p:ph type="ctrTitle"/>
          </p:nvPr>
        </p:nvSpPr>
        <p:spPr>
          <a:xfrm>
            <a:off x="338975" y="1408650"/>
            <a:ext cx="7532700" cy="23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Let’s understand the scope and distribution various dimensions within the dataset. Calculate the </a:t>
            </a:r>
            <a:r>
              <a:rPr lang="en" sz="1800" b="1">
                <a:solidFill>
                  <a:srgbClr val="434343"/>
                </a:solidFill>
                <a:latin typeface="Nunito"/>
                <a:ea typeface="Nunito"/>
                <a:cs typeface="Nunito"/>
                <a:sym typeface="Nunito"/>
              </a:rPr>
              <a:t>average</a:t>
            </a:r>
            <a:r>
              <a:rPr lang="en" sz="1800">
                <a:solidFill>
                  <a:srgbClr val="434343"/>
                </a:solidFill>
                <a:latin typeface="Nunito Light"/>
                <a:ea typeface="Nunito Light"/>
                <a:cs typeface="Nunito Light"/>
                <a:sym typeface="Nunito Light"/>
              </a:rPr>
              <a:t>, </a:t>
            </a:r>
            <a:r>
              <a:rPr lang="en" sz="1800" b="1">
                <a:solidFill>
                  <a:srgbClr val="434343"/>
                </a:solidFill>
                <a:latin typeface="Nunito"/>
                <a:ea typeface="Nunito"/>
                <a:cs typeface="Nunito"/>
                <a:sym typeface="Nunito"/>
              </a:rPr>
              <a:t>median</a:t>
            </a:r>
            <a:r>
              <a:rPr lang="en" sz="1800">
                <a:solidFill>
                  <a:srgbClr val="434343"/>
                </a:solidFill>
                <a:latin typeface="Nunito Light"/>
                <a:ea typeface="Nunito Light"/>
                <a:cs typeface="Nunito Light"/>
                <a:sym typeface="Nunito Light"/>
              </a:rPr>
              <a:t>, and the </a:t>
            </a:r>
            <a:r>
              <a:rPr lang="en" sz="1800" b="1">
                <a:solidFill>
                  <a:srgbClr val="434343"/>
                </a:solidFill>
                <a:latin typeface="Nunito"/>
                <a:ea typeface="Nunito"/>
                <a:cs typeface="Nunito"/>
                <a:sym typeface="Nunito"/>
              </a:rPr>
              <a:t>first &amp; second standard deviation of the mean</a:t>
            </a:r>
            <a:r>
              <a:rPr lang="en" sz="1800">
                <a:solidFill>
                  <a:srgbClr val="434343"/>
                </a:solidFill>
                <a:latin typeface="Nunito Light"/>
                <a:ea typeface="Nunito Light"/>
                <a:cs typeface="Nunito Light"/>
                <a:sym typeface="Nunito Light"/>
              </a:rPr>
              <a:t> for the following measures:</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duration</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distance</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passenger counts</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duration-to-distance ratio</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price</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1"/>
        <p:cNvGrpSpPr/>
        <p:nvPr/>
      </p:nvGrpSpPr>
      <p:grpSpPr>
        <a:xfrm>
          <a:off x="0" y="0"/>
          <a:ext cx="0" cy="0"/>
          <a:chOff x="0" y="0"/>
          <a:chExt cx="0" cy="0"/>
        </a:xfrm>
      </p:grpSpPr>
      <p:sp>
        <p:nvSpPr>
          <p:cNvPr id="132" name="Google Shape;132;p28"/>
          <p:cNvSpPr txBox="1">
            <a:spLocks noGrp="1"/>
          </p:cNvSpPr>
          <p:nvPr>
            <p:ph type="ctrTitle"/>
          </p:nvPr>
        </p:nvSpPr>
        <p:spPr>
          <a:xfrm>
            <a:off x="262051" y="177875"/>
            <a:ext cx="2389052" cy="493124"/>
          </a:xfrm>
          <a:prstGeom prst="rect">
            <a:avLst/>
          </a:prstGeom>
          <a:solidFill>
            <a:schemeClr val="accent4">
              <a:lumMod val="20000"/>
              <a:lumOff val="80000"/>
            </a:scheme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434343"/>
                </a:solidFill>
                <a:latin typeface="Nunito Light"/>
                <a:ea typeface="Nunito Light"/>
                <a:cs typeface="Nunito Light"/>
                <a:sym typeface="Nunito Light"/>
              </a:rPr>
              <a:t>Answer Slide</a:t>
            </a:r>
            <a:endParaRPr sz="2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4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lang="es-ES" sz="1000" dirty="0">
              <a:solidFill>
                <a:srgbClr val="434343"/>
              </a:solidFill>
              <a:latin typeface="Nunito Light"/>
              <a:ea typeface="Nunito Light"/>
              <a:cs typeface="Nunito Light"/>
              <a:sym typeface="Nunito Light"/>
            </a:endParaRPr>
          </a:p>
          <a:p>
            <a:pPr marL="228600" algn="l">
              <a:lnSpc>
                <a:spcPct val="107000"/>
              </a:lnSpc>
              <a:spcAft>
                <a:spcPts val="800"/>
              </a:spcAft>
            </a:pPr>
            <a:r>
              <a:rPr lang="es-ES" sz="1200" b="1" dirty="0">
                <a:solidFill>
                  <a:srgbClr val="4F4F4F"/>
                </a:solidFill>
                <a:effectLst>
                  <a:outerShdw blurRad="38100" dist="38100" dir="2700000" algn="tl">
                    <a:srgbClr val="000000">
                      <a:alpha val="43137"/>
                    </a:srgbClr>
                  </a:outerShdw>
                </a:effectLst>
                <a:latin typeface="Open Sans" panose="020B0606030504020204" pitchFamily="34" charset="0"/>
                <a:ea typeface="Times New Roman" panose="02020603050405020304" pitchFamily="18" charset="0"/>
                <a:cs typeface="Times New Roman" panose="02020603050405020304" pitchFamily="18" charset="0"/>
              </a:rPr>
              <a:t>* </a:t>
            </a:r>
            <a:r>
              <a:rPr lang="es-ES" sz="1200" b="1" dirty="0" err="1">
                <a:solidFill>
                  <a:srgbClr val="4F4F4F"/>
                </a:solidFill>
                <a:effectLst>
                  <a:outerShdw blurRad="38100" dist="38100" dir="2700000" algn="tl">
                    <a:srgbClr val="000000">
                      <a:alpha val="43137"/>
                    </a:srgbClr>
                  </a:outerShdw>
                </a:effectLst>
                <a:latin typeface="Open Sans" panose="020B0606030504020204" pitchFamily="34" charset="0"/>
                <a:ea typeface="Times New Roman" panose="02020603050405020304" pitchFamily="18" charset="0"/>
                <a:cs typeface="Times New Roman" panose="02020603050405020304" pitchFamily="18" charset="0"/>
              </a:rPr>
              <a:t>Duration</a:t>
            </a:r>
            <a:r>
              <a:rPr lang="es-ES" sz="1200" b="1" dirty="0">
                <a:solidFill>
                  <a:srgbClr val="4F4F4F"/>
                </a:solidFill>
                <a:effectLst>
                  <a:outerShdw blurRad="38100" dist="38100" dir="2700000" algn="tl">
                    <a:srgbClr val="000000">
                      <a:alpha val="43137"/>
                    </a:srgbClr>
                  </a:outerShdw>
                </a:effectLst>
                <a:latin typeface="Open Sans" panose="020B0606030504020204" pitchFamily="34" charset="0"/>
                <a:ea typeface="Times New Roman" panose="02020603050405020304" pitchFamily="18" charset="0"/>
                <a:cs typeface="Times New Roman" panose="02020603050405020304" pitchFamily="18" charset="0"/>
              </a:rPr>
              <a:t>: </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Media: 962.2</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Mediana: 662</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err="1">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1st</a:t>
            </a: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 </a:t>
            </a:r>
            <a:r>
              <a:rPr lang="es-ES" sz="1200" dirty="0" err="1">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Stand.Deviat</a:t>
            </a: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 5.85</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err="1">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2nd</a:t>
            </a: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 </a:t>
            </a:r>
            <a:r>
              <a:rPr lang="es-ES" sz="1200" dirty="0" err="1">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Stand.Deviat</a:t>
            </a: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 5.85</a:t>
            </a:r>
            <a:b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b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s-ES" sz="1200" b="1" dirty="0" err="1">
                <a:solidFill>
                  <a:srgbClr val="4F4F4F"/>
                </a:solidFill>
                <a:effectLst>
                  <a:outerShdw blurRad="38100" dist="38100" dir="2700000" algn="tl">
                    <a:srgbClr val="000000">
                      <a:alpha val="43137"/>
                    </a:srgbClr>
                  </a:outerShdw>
                </a:effectLst>
                <a:latin typeface="Open Sans" panose="020B0606030504020204" pitchFamily="34" charset="0"/>
                <a:ea typeface="Times New Roman" panose="02020603050405020304" pitchFamily="18" charset="0"/>
                <a:cs typeface="Times New Roman" panose="02020603050405020304" pitchFamily="18" charset="0"/>
              </a:rPr>
              <a:t>Distance</a:t>
            </a:r>
            <a:r>
              <a:rPr lang="es-ES" sz="1200" b="1" dirty="0">
                <a:solidFill>
                  <a:srgbClr val="4F4F4F"/>
                </a:solidFill>
                <a:effectLst>
                  <a:outerShdw blurRad="38100" dist="38100" dir="2700000" algn="tl">
                    <a:srgbClr val="000000">
                      <a:alpha val="43137"/>
                    </a:srgbClr>
                  </a:outerShdw>
                </a:effectLst>
                <a:latin typeface="Open Sans" panose="020B0606030504020204" pitchFamily="34" charset="0"/>
                <a:ea typeface="Times New Roman" panose="02020603050405020304" pitchFamily="18" charset="0"/>
                <a:cs typeface="Times New Roman" panose="02020603050405020304" pitchFamily="18" charset="0"/>
              </a:rPr>
              <a:t>:</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Media: 0.78</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Mediana: 0.74</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err="1">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1st</a:t>
            </a: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 </a:t>
            </a:r>
            <a:r>
              <a:rPr lang="es-ES" sz="1200" dirty="0" err="1">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Stand.Deviat</a:t>
            </a: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 5.76</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err="1">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2nd</a:t>
            </a: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 </a:t>
            </a:r>
            <a:r>
              <a:rPr lang="es-ES" sz="1200" dirty="0" err="1">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Stand.Deviat</a:t>
            </a:r>
            <a: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t>.: 5.62</a:t>
            </a:r>
            <a:br>
              <a:rPr lang="es-ES" sz="1200" dirty="0">
                <a:solidFill>
                  <a:srgbClr val="4F4F4F"/>
                </a:solidFill>
                <a:effectLst/>
                <a:latin typeface="Open Sans" panose="020B0606030504020204" pitchFamily="34" charset="0"/>
                <a:ea typeface="Times New Roman" panose="02020603050405020304" pitchFamily="18" charset="0"/>
                <a:cs typeface="Times New Roman" panose="02020603050405020304" pitchFamily="18" charset="0"/>
              </a:rPr>
            </a:br>
            <a:br>
              <a:rPr lang="es-E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br>
            <a:r>
              <a:rPr lang="es-ES" sz="1200" dirty="0">
                <a:effectLst>
                  <a:outerShdw blurRad="38100" dist="38100" dir="2700000" algn="tl">
                    <a:srgbClr val="000000">
                      <a:alpha val="43137"/>
                    </a:srgbClr>
                  </a:outerShdw>
                </a:effectLst>
                <a:latin typeface="Open Sans" panose="020B0606030504020204" pitchFamily="34" charset="0"/>
                <a:ea typeface="Calibri" panose="020F0502020204030204" pitchFamily="34" charset="0"/>
                <a:cs typeface="Times New Roman" panose="02020603050405020304" pitchFamily="18" charset="0"/>
              </a:rPr>
              <a:t> * </a:t>
            </a:r>
            <a:r>
              <a:rPr lang="es-ES" sz="1200" b="1" dirty="0">
                <a:effectLst>
                  <a:outerShdw blurRad="38100" dist="38100" dir="2700000" algn="tl">
                    <a:srgbClr val="000000">
                      <a:alpha val="43137"/>
                    </a:srgbClr>
                  </a:outerShdw>
                </a:effectLst>
                <a:latin typeface="Open Sans" panose="020B0606030504020204" pitchFamily="34" charset="0"/>
                <a:ea typeface="Calibri" panose="020F0502020204030204" pitchFamily="34" charset="0"/>
                <a:cs typeface="Times New Roman" panose="02020603050405020304" pitchFamily="18" charset="0"/>
              </a:rPr>
              <a:t>Passenger </a:t>
            </a:r>
            <a:r>
              <a:rPr lang="es-ES" sz="1200" b="1" dirty="0" err="1">
                <a:effectLst>
                  <a:outerShdw blurRad="38100" dist="38100" dir="2700000" algn="tl">
                    <a:srgbClr val="000000">
                      <a:alpha val="43137"/>
                    </a:srgbClr>
                  </a:outerShdw>
                </a:effectLst>
                <a:latin typeface="Open Sans" panose="020B0606030504020204" pitchFamily="34" charset="0"/>
                <a:ea typeface="Calibri" panose="020F0502020204030204" pitchFamily="34" charset="0"/>
                <a:cs typeface="Times New Roman" panose="02020603050405020304" pitchFamily="18" charset="0"/>
              </a:rPr>
              <a:t>Counts</a:t>
            </a:r>
            <a:r>
              <a:rPr lang="es-ES" sz="1200" b="1" dirty="0">
                <a:effectLst>
                  <a:outerShdw blurRad="38100" dist="38100" dir="2700000" algn="tl">
                    <a:srgbClr val="000000">
                      <a:alpha val="43137"/>
                    </a:srgbClr>
                  </a:outerShdw>
                </a:effectLst>
                <a:latin typeface="Open Sans" panose="020B0606030504020204" pitchFamily="34" charset="0"/>
                <a:ea typeface="Calibri" panose="020F0502020204030204" pitchFamily="34" charset="0"/>
                <a:cs typeface="Times New Roman" panose="02020603050405020304" pitchFamily="18" charset="0"/>
              </a:rPr>
              <a:t>: </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a:effectLst/>
                <a:latin typeface="Open Sans" panose="020B0606030504020204" pitchFamily="34" charset="0"/>
                <a:ea typeface="Calibri" panose="020F0502020204030204" pitchFamily="34" charset="0"/>
                <a:cs typeface="Times New Roman" panose="02020603050405020304" pitchFamily="18" charset="0"/>
              </a:rPr>
              <a:t>Media: 1.66</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a:effectLst/>
                <a:latin typeface="Open Sans" panose="020B0606030504020204" pitchFamily="34" charset="0"/>
                <a:ea typeface="Calibri" panose="020F0502020204030204" pitchFamily="34" charset="0"/>
                <a:cs typeface="Times New Roman" panose="02020603050405020304" pitchFamily="18" charset="0"/>
              </a:rPr>
              <a:t>Mediana: 1.0</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err="1">
                <a:effectLst/>
                <a:latin typeface="Open Sans" panose="020B0606030504020204" pitchFamily="34" charset="0"/>
                <a:ea typeface="Calibri" panose="020F0502020204030204" pitchFamily="34" charset="0"/>
                <a:cs typeface="Times New Roman" panose="02020603050405020304" pitchFamily="18" charset="0"/>
              </a:rPr>
              <a:t>1st</a:t>
            </a:r>
            <a:r>
              <a:rPr lang="es-ES" sz="1200" dirty="0">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effectLst/>
                <a:latin typeface="Open Sans" panose="020B0606030504020204" pitchFamily="34" charset="0"/>
                <a:ea typeface="Calibri" panose="020F0502020204030204" pitchFamily="34" charset="0"/>
                <a:cs typeface="Times New Roman" panose="02020603050405020304" pitchFamily="18" charset="0"/>
              </a:rPr>
              <a:t>Stand.Deviat</a:t>
            </a:r>
            <a:r>
              <a:rPr lang="es-ES" sz="1200" dirty="0">
                <a:effectLst/>
                <a:latin typeface="Open Sans" panose="020B0606030504020204" pitchFamily="34" charset="0"/>
                <a:ea typeface="Calibri" panose="020F0502020204030204" pitchFamily="34" charset="0"/>
                <a:cs typeface="Times New Roman" panose="02020603050405020304" pitchFamily="18" charset="0"/>
              </a:rPr>
              <a:t>.: 1.31</a:t>
            </a:r>
            <a:br>
              <a:rPr lang="es-ES" sz="1200" dirty="0">
                <a:effectLst/>
                <a:latin typeface="Calibri" panose="020F0502020204030204" pitchFamily="34" charset="0"/>
                <a:ea typeface="Calibri" panose="020F0502020204030204" pitchFamily="34" charset="0"/>
                <a:cs typeface="Times New Roman" panose="02020603050405020304" pitchFamily="18" charset="0"/>
              </a:rPr>
            </a:br>
            <a:r>
              <a:rPr lang="es-ES" sz="1200" dirty="0" err="1">
                <a:effectLst/>
                <a:latin typeface="Open Sans" panose="020B0606030504020204" pitchFamily="34" charset="0"/>
                <a:ea typeface="Calibri" panose="020F0502020204030204" pitchFamily="34" charset="0"/>
                <a:cs typeface="Times New Roman" panose="02020603050405020304" pitchFamily="18" charset="0"/>
              </a:rPr>
              <a:t>2nd</a:t>
            </a:r>
            <a:r>
              <a:rPr lang="es-ES" sz="1200" dirty="0">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effectLst/>
                <a:latin typeface="Open Sans" panose="020B0606030504020204" pitchFamily="34" charset="0"/>
                <a:ea typeface="Calibri" panose="020F0502020204030204" pitchFamily="34" charset="0"/>
                <a:cs typeface="Times New Roman" panose="02020603050405020304" pitchFamily="18" charset="0"/>
              </a:rPr>
              <a:t>Stand.Deviat</a:t>
            </a:r>
            <a:r>
              <a:rPr lang="es-ES" sz="1200" dirty="0">
                <a:effectLst/>
                <a:latin typeface="Open Sans" panose="020B0606030504020204" pitchFamily="34" charset="0"/>
                <a:ea typeface="Calibri" panose="020F0502020204030204" pitchFamily="34" charset="0"/>
                <a:cs typeface="Times New Roman" panose="02020603050405020304" pitchFamily="18" charset="0"/>
              </a:rPr>
              <a:t>.: 1.34</a:t>
            </a:r>
            <a:br>
              <a:rPr lang="es-ES" sz="1800" dirty="0">
                <a:effectLst/>
                <a:latin typeface="Calibri" panose="020F0502020204030204" pitchFamily="34" charset="0"/>
                <a:ea typeface="Calibri" panose="020F0502020204030204" pitchFamily="34" charset="0"/>
                <a:cs typeface="Times New Roman" panose="02020603050405020304" pitchFamily="18" charset="0"/>
              </a:rPr>
            </a:br>
            <a:endParaRPr sz="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4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2800" dirty="0">
              <a:solidFill>
                <a:srgbClr val="434343"/>
              </a:solidFill>
              <a:latin typeface="Nunito Light"/>
              <a:ea typeface="Nunito Light"/>
              <a:cs typeface="Nunito Light"/>
              <a:sym typeface="Nunito Light"/>
            </a:endParaRPr>
          </a:p>
        </p:txBody>
      </p:sp>
      <p:sp>
        <p:nvSpPr>
          <p:cNvPr id="9" name="CuadroTexto 8">
            <a:extLst>
              <a:ext uri="{FF2B5EF4-FFF2-40B4-BE49-F238E27FC236}">
                <a16:creationId xmlns:a16="http://schemas.microsoft.com/office/drawing/2014/main" id="{F50ABBDE-FFE6-4CB6-B5B1-512A1E82F29A}"/>
              </a:ext>
            </a:extLst>
          </p:cNvPr>
          <p:cNvSpPr txBox="1"/>
          <p:nvPr/>
        </p:nvSpPr>
        <p:spPr>
          <a:xfrm>
            <a:off x="3266184" y="1061274"/>
            <a:ext cx="4572000" cy="2366674"/>
          </a:xfrm>
          <a:prstGeom prst="rect">
            <a:avLst/>
          </a:prstGeom>
          <a:noFill/>
        </p:spPr>
        <p:txBody>
          <a:bodyPr wrap="square">
            <a:spAutoFit/>
          </a:bodyPr>
          <a:lstStyle/>
          <a:p>
            <a:pPr algn="just">
              <a:lnSpc>
                <a:spcPct val="107000"/>
              </a:lnSpc>
              <a:spcAft>
                <a:spcPts val="800"/>
              </a:spcAft>
            </a:pPr>
            <a:r>
              <a:rPr lang="es-ES" sz="1200"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a:t>
            </a:r>
            <a:r>
              <a:rPr lang="es-ES" sz="1200" b="1" dirty="0" err="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Duration</a:t>
            </a:r>
            <a:r>
              <a:rPr lang="es-ES" sz="1200"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a:t>
            </a:r>
            <a:r>
              <a:rPr lang="es-ES" sz="1200" b="1" dirty="0" err="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to</a:t>
            </a:r>
            <a:r>
              <a:rPr lang="es-ES" sz="1200"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a:t>
            </a:r>
            <a:r>
              <a:rPr lang="es-ES" sz="1200" b="1" dirty="0" err="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Distance</a:t>
            </a:r>
            <a:r>
              <a:rPr lang="es-ES" sz="1200"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a:t>
            </a:r>
            <a:endParaRPr lang="es-ES" sz="1100"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07000"/>
              </a:lnSpc>
              <a:buFont typeface="Symbol" panose="05050102010706020507" pitchFamily="18" charset="2"/>
              <a:buChar char=""/>
            </a:pPr>
            <a:r>
              <a:rPr lang="es-ES" sz="1200" dirty="0">
                <a:effectLst/>
                <a:latin typeface="Open Sans" panose="020B0606030504020204" pitchFamily="34" charset="0"/>
                <a:ea typeface="Open Sans" panose="020B0606030504020204" pitchFamily="34" charset="0"/>
                <a:cs typeface="Open Sans" panose="020B0606030504020204" pitchFamily="34" charset="0"/>
              </a:rPr>
              <a:t>Media: 26.24</a:t>
            </a:r>
            <a:endParaRPr lang="es-ES" sz="11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07000"/>
              </a:lnSpc>
              <a:buFont typeface="Symbol" panose="05050102010706020507" pitchFamily="18" charset="2"/>
              <a:buChar char=""/>
            </a:pPr>
            <a:r>
              <a:rPr lang="es-ES" sz="1200" dirty="0">
                <a:effectLst/>
                <a:latin typeface="Open Sans" panose="020B0606030504020204" pitchFamily="34" charset="0"/>
                <a:ea typeface="Open Sans" panose="020B0606030504020204" pitchFamily="34" charset="0"/>
                <a:cs typeface="Open Sans" panose="020B0606030504020204" pitchFamily="34" charset="0"/>
              </a:rPr>
              <a:t>Mediana: 384.5</a:t>
            </a:r>
            <a:endParaRPr lang="es-ES" sz="11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07000"/>
              </a:lnSpc>
              <a:buFont typeface="Symbol" panose="05050102010706020507" pitchFamily="18" charset="2"/>
              <a:buChar char=""/>
            </a:pPr>
            <a:r>
              <a:rPr lang="es-ES" sz="1200" dirty="0" err="1">
                <a:effectLst/>
                <a:latin typeface="Open Sans" panose="020B0606030504020204" pitchFamily="34" charset="0"/>
                <a:ea typeface="Open Sans" panose="020B0606030504020204" pitchFamily="34" charset="0"/>
                <a:cs typeface="Open Sans" panose="020B0606030504020204" pitchFamily="34" charset="0"/>
              </a:rPr>
              <a:t>1st</a:t>
            </a:r>
            <a:r>
              <a:rPr lang="es-ES" sz="1200" dirty="0">
                <a:effectLst/>
                <a:latin typeface="Open Sans" panose="020B0606030504020204" pitchFamily="34" charset="0"/>
                <a:ea typeface="Open Sans" panose="020B0606030504020204" pitchFamily="34" charset="0"/>
                <a:cs typeface="Open Sans" panose="020B0606030504020204" pitchFamily="34" charset="0"/>
              </a:rPr>
              <a:t> </a:t>
            </a:r>
            <a:r>
              <a:rPr lang="es-ES" sz="1200" dirty="0" err="1">
                <a:effectLst/>
                <a:latin typeface="Open Sans" panose="020B0606030504020204" pitchFamily="34" charset="0"/>
                <a:ea typeface="Open Sans" panose="020B0606030504020204" pitchFamily="34" charset="0"/>
                <a:cs typeface="Open Sans" panose="020B0606030504020204" pitchFamily="34" charset="0"/>
              </a:rPr>
              <a:t>Stand.Deviat</a:t>
            </a:r>
            <a:r>
              <a:rPr lang="es-ES" sz="1200" dirty="0">
                <a:effectLst/>
                <a:latin typeface="Open Sans" panose="020B0606030504020204" pitchFamily="34" charset="0"/>
                <a:ea typeface="Open Sans" panose="020B0606030504020204" pitchFamily="34" charset="0"/>
                <a:cs typeface="Open Sans" panose="020B0606030504020204" pitchFamily="34" charset="0"/>
              </a:rPr>
              <a:t>.: 2.27</a:t>
            </a:r>
            <a:endParaRPr lang="es-ES" sz="11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07000"/>
              </a:lnSpc>
              <a:spcAft>
                <a:spcPts val="800"/>
              </a:spcAft>
              <a:buFont typeface="Symbol" panose="05050102010706020507" pitchFamily="18" charset="2"/>
              <a:buChar char=""/>
            </a:pPr>
            <a:r>
              <a:rPr lang="es-ES" sz="1200" dirty="0" err="1">
                <a:effectLst/>
                <a:latin typeface="Open Sans" panose="020B0606030504020204" pitchFamily="34" charset="0"/>
                <a:ea typeface="Open Sans" panose="020B0606030504020204" pitchFamily="34" charset="0"/>
                <a:cs typeface="Open Sans" panose="020B0606030504020204" pitchFamily="34" charset="0"/>
              </a:rPr>
              <a:t>2nd</a:t>
            </a:r>
            <a:r>
              <a:rPr lang="es-ES" sz="1200" dirty="0">
                <a:effectLst/>
                <a:latin typeface="Open Sans" panose="020B0606030504020204" pitchFamily="34" charset="0"/>
                <a:ea typeface="Open Sans" panose="020B0606030504020204" pitchFamily="34" charset="0"/>
                <a:cs typeface="Open Sans" panose="020B0606030504020204" pitchFamily="34" charset="0"/>
              </a:rPr>
              <a:t> </a:t>
            </a:r>
            <a:r>
              <a:rPr lang="es-ES" sz="1200" dirty="0" err="1">
                <a:effectLst/>
                <a:latin typeface="Open Sans" panose="020B0606030504020204" pitchFamily="34" charset="0"/>
                <a:ea typeface="Open Sans" panose="020B0606030504020204" pitchFamily="34" charset="0"/>
                <a:cs typeface="Open Sans" panose="020B0606030504020204" pitchFamily="34" charset="0"/>
              </a:rPr>
              <a:t>Stand.Deviat</a:t>
            </a:r>
            <a:r>
              <a:rPr lang="es-ES" sz="1200" dirty="0">
                <a:effectLst/>
                <a:latin typeface="Open Sans" panose="020B0606030504020204" pitchFamily="34" charset="0"/>
                <a:ea typeface="Open Sans" panose="020B0606030504020204" pitchFamily="34" charset="0"/>
                <a:cs typeface="Open Sans" panose="020B0606030504020204" pitchFamily="34" charset="0"/>
              </a:rPr>
              <a:t>.: 2.21</a:t>
            </a:r>
            <a:endParaRPr lang="es-ES" sz="1100" dirty="0">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07000"/>
              </a:lnSpc>
              <a:spcAft>
                <a:spcPts val="800"/>
              </a:spcAft>
            </a:pPr>
            <a:r>
              <a:rPr lang="es-ES" sz="1200"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Price:</a:t>
            </a:r>
            <a:endParaRPr lang="es-ES" sz="1100"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07000"/>
              </a:lnSpc>
              <a:buFont typeface="Symbol" panose="05050102010706020507" pitchFamily="18" charset="2"/>
              <a:buChar char=""/>
            </a:pPr>
            <a:r>
              <a:rPr lang="es-ES" sz="1200" dirty="0">
                <a:effectLst/>
                <a:latin typeface="Open Sans" panose="020B0606030504020204" pitchFamily="34" charset="0"/>
                <a:ea typeface="Open Sans" panose="020B0606030504020204" pitchFamily="34" charset="0"/>
                <a:cs typeface="Open Sans" panose="020B0606030504020204" pitchFamily="34" charset="0"/>
              </a:rPr>
              <a:t>Media: 4.83</a:t>
            </a:r>
            <a:endParaRPr lang="es-ES" sz="11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07000"/>
              </a:lnSpc>
              <a:buFont typeface="Symbol" panose="05050102010706020507" pitchFamily="18" charset="2"/>
              <a:buChar char=""/>
            </a:pPr>
            <a:r>
              <a:rPr lang="es-ES" sz="1200" dirty="0">
                <a:effectLst/>
                <a:latin typeface="Open Sans" panose="020B0606030504020204" pitchFamily="34" charset="0"/>
                <a:ea typeface="Open Sans" panose="020B0606030504020204" pitchFamily="34" charset="0"/>
                <a:cs typeface="Open Sans" panose="020B0606030504020204" pitchFamily="34" charset="0"/>
              </a:rPr>
              <a:t>Mediana: 3.33</a:t>
            </a:r>
            <a:endParaRPr lang="es-ES" sz="11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07000"/>
              </a:lnSpc>
              <a:buFont typeface="Symbol" panose="05050102010706020507" pitchFamily="18" charset="2"/>
              <a:buChar char=""/>
            </a:pPr>
            <a:r>
              <a:rPr lang="es-ES" sz="1200" dirty="0" err="1">
                <a:effectLst/>
                <a:latin typeface="Open Sans" panose="020B0606030504020204" pitchFamily="34" charset="0"/>
                <a:ea typeface="Open Sans" panose="020B0606030504020204" pitchFamily="34" charset="0"/>
                <a:cs typeface="Open Sans" panose="020B0606030504020204" pitchFamily="34" charset="0"/>
              </a:rPr>
              <a:t>1st.Stand.Deviat</a:t>
            </a:r>
            <a:r>
              <a:rPr lang="es-ES" sz="1200" dirty="0">
                <a:effectLst/>
                <a:latin typeface="Open Sans" panose="020B0606030504020204" pitchFamily="34" charset="0"/>
                <a:ea typeface="Open Sans" panose="020B0606030504020204" pitchFamily="34" charset="0"/>
                <a:cs typeface="Open Sans" panose="020B0606030504020204" pitchFamily="34" charset="0"/>
              </a:rPr>
              <a:t>.: 2.92</a:t>
            </a:r>
            <a:endParaRPr lang="es-ES" sz="110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07000"/>
              </a:lnSpc>
              <a:spcAft>
                <a:spcPts val="800"/>
              </a:spcAft>
              <a:buFont typeface="Symbol" panose="05050102010706020507" pitchFamily="18" charset="2"/>
              <a:buChar char=""/>
            </a:pPr>
            <a:r>
              <a:rPr lang="es-ES" sz="1200" dirty="0" err="1">
                <a:effectLst/>
                <a:latin typeface="Open Sans" panose="020B0606030504020204" pitchFamily="34" charset="0"/>
                <a:ea typeface="Open Sans" panose="020B0606030504020204" pitchFamily="34" charset="0"/>
                <a:cs typeface="Open Sans" panose="020B0606030504020204" pitchFamily="34" charset="0"/>
              </a:rPr>
              <a:t>2nd</a:t>
            </a:r>
            <a:r>
              <a:rPr lang="es-ES" sz="1200" dirty="0">
                <a:effectLst/>
                <a:latin typeface="Open Sans" panose="020B0606030504020204" pitchFamily="34" charset="0"/>
                <a:ea typeface="Open Sans" panose="020B0606030504020204" pitchFamily="34" charset="0"/>
                <a:cs typeface="Open Sans" panose="020B0606030504020204" pitchFamily="34" charset="0"/>
              </a:rPr>
              <a:t> </a:t>
            </a:r>
            <a:r>
              <a:rPr lang="es-ES" sz="1200" dirty="0" err="1">
                <a:effectLst/>
                <a:latin typeface="Open Sans" panose="020B0606030504020204" pitchFamily="34" charset="0"/>
                <a:ea typeface="Open Sans" panose="020B0606030504020204" pitchFamily="34" charset="0"/>
                <a:cs typeface="Open Sans" panose="020B0606030504020204" pitchFamily="34" charset="0"/>
              </a:rPr>
              <a:t>Stand.Deviat</a:t>
            </a:r>
            <a:r>
              <a:rPr lang="es-ES" sz="1200" dirty="0">
                <a:effectLst/>
                <a:latin typeface="Open Sans" panose="020B0606030504020204" pitchFamily="34" charset="0"/>
                <a:ea typeface="Open Sans" panose="020B0606030504020204" pitchFamily="34" charset="0"/>
                <a:cs typeface="Open Sans" panose="020B0606030504020204" pitchFamily="34" charset="0"/>
              </a:rPr>
              <a:t>.: 2.97</a:t>
            </a:r>
            <a:endParaRPr lang="es-ES" sz="12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7"/>
        <p:cNvGrpSpPr/>
        <p:nvPr/>
      </p:nvGrpSpPr>
      <p:grpSpPr>
        <a:xfrm>
          <a:off x="0" y="0"/>
          <a:ext cx="0" cy="0"/>
          <a:chOff x="0" y="0"/>
          <a:chExt cx="0" cy="0"/>
        </a:xfrm>
      </p:grpSpPr>
      <p:sp>
        <p:nvSpPr>
          <p:cNvPr id="138" name="Google Shape;138;p29"/>
          <p:cNvSpPr txBox="1">
            <a:spLocks noGrp="1"/>
          </p:cNvSpPr>
          <p:nvPr>
            <p:ph type="ctrTitle"/>
          </p:nvPr>
        </p:nvSpPr>
        <p:spPr>
          <a:xfrm>
            <a:off x="329025" y="1508850"/>
            <a:ext cx="7532700" cy="21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Flying cars may have to have to be a lower weight for efficiency &amp; take-off. Or you may just decide to leverage mini-copters for your initial MVP.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a histogram that visualizes the number of total rides grouped by passenger counts to analyze the potential market volume of low passenger pickups (1-2 passengers).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Welcome to your first week at Flyber</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42"/>
        <p:cNvGrpSpPr/>
        <p:nvPr/>
      </p:nvGrpSpPr>
      <p:grpSpPr>
        <a:xfrm>
          <a:off x="0" y="0"/>
          <a:ext cx="0" cy="0"/>
          <a:chOff x="0" y="0"/>
          <a:chExt cx="0" cy="0"/>
        </a:xfrm>
      </p:grpSpPr>
      <p:sp>
        <p:nvSpPr>
          <p:cNvPr id="143" name="Google Shape;143;p3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pic>
        <p:nvPicPr>
          <p:cNvPr id="5" name="Imagen 4">
            <a:extLst>
              <a:ext uri="{FF2B5EF4-FFF2-40B4-BE49-F238E27FC236}">
                <a16:creationId xmlns:a16="http://schemas.microsoft.com/office/drawing/2014/main" id="{CB3BF293-67A5-4FD2-99EF-F89243686E3F}"/>
              </a:ext>
            </a:extLst>
          </p:cNvPr>
          <p:cNvPicPr>
            <a:picLocks noChangeAspect="1"/>
          </p:cNvPicPr>
          <p:nvPr/>
        </p:nvPicPr>
        <p:blipFill>
          <a:blip r:embed="rId3"/>
          <a:stretch>
            <a:fillRect/>
          </a:stretch>
        </p:blipFill>
        <p:spPr>
          <a:xfrm>
            <a:off x="1298488" y="730204"/>
            <a:ext cx="7167935" cy="441329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48"/>
        <p:cNvGrpSpPr/>
        <p:nvPr/>
      </p:nvGrpSpPr>
      <p:grpSpPr>
        <a:xfrm>
          <a:off x="0" y="0"/>
          <a:ext cx="0" cy="0"/>
          <a:chOff x="0" y="0"/>
          <a:chExt cx="0" cy="0"/>
        </a:xfrm>
      </p:grpSpPr>
      <p:sp>
        <p:nvSpPr>
          <p:cNvPr id="149" name="Google Shape;149;p31"/>
          <p:cNvSpPr txBox="1">
            <a:spLocks noGrp="1"/>
          </p:cNvSpPr>
          <p:nvPr>
            <p:ph type="ctrTitle"/>
          </p:nvPr>
        </p:nvSpPr>
        <p:spPr>
          <a:xfrm>
            <a:off x="319150" y="573450"/>
            <a:ext cx="7532700" cy="3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FFFFFF"/>
                </a:solidFill>
                <a:latin typeface="Nunito Light"/>
                <a:ea typeface="Nunito Light"/>
                <a:cs typeface="Nunito Light"/>
                <a:sym typeface="Nunito Light"/>
              </a:rPr>
              <a:t>For the initial MVP launch (&amp; most likely GA), we have a finite amount of monetary resources to build Flyber pick-up / drop-off nodes. We’ll need to be strategic on where we’ll place them: </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Which neighborhoods/zip codes tends to experience a relatively higher density of pick-ups? </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Which neighborhoods/zip codes tends to experience a relatively higher density of drop-offs?</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Which neighborhoods/zip codes tends to have the highest duration-to-distance ratios, based on pick-up?</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Which neighborhoods/zip codes tends to have the highest duration-to-distance ratios, based on drop-off?</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For any of the neighborhoods identified, are there any potential areas within the neighborhood that are optimal for flying taxi pick-up / drop-off? What makes them suitable?</a:t>
            </a: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88363" y="0"/>
            <a:ext cx="2586405" cy="354977"/>
          </a:xfrm>
          <a:prstGeom prst="rect">
            <a:avLst/>
          </a:prstGeom>
          <a:solidFill>
            <a:schemeClr val="accent5">
              <a:lumMod val="50000"/>
            </a:scheme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Neigborhoods PickUps:</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s-ES" sz="3600" dirty="0">
                <a:solidFill>
                  <a:srgbClr val="434343"/>
                </a:solidFill>
                <a:latin typeface="Nunito Light"/>
                <a:ea typeface="Nunito Light"/>
                <a:cs typeface="Nunito Light"/>
                <a:sym typeface="Nunito Light"/>
              </a:rPr>
              <a:t>D</a:t>
            </a:r>
            <a:endParaRPr sz="3600" dirty="0">
              <a:solidFill>
                <a:srgbClr val="434343"/>
              </a:solidFill>
              <a:latin typeface="Nunito Light"/>
              <a:ea typeface="Nunito Light"/>
              <a:cs typeface="Nunito Light"/>
              <a:sym typeface="Nunito Light"/>
            </a:endParaRPr>
          </a:p>
        </p:txBody>
      </p:sp>
      <p:pic>
        <p:nvPicPr>
          <p:cNvPr id="5" name="Imagen 4">
            <a:extLst>
              <a:ext uri="{FF2B5EF4-FFF2-40B4-BE49-F238E27FC236}">
                <a16:creationId xmlns:a16="http://schemas.microsoft.com/office/drawing/2014/main" id="{E5AF4231-6F90-4D96-B46D-A923B30CECC0}"/>
              </a:ext>
            </a:extLst>
          </p:cNvPr>
          <p:cNvPicPr>
            <a:picLocks noChangeAspect="1"/>
          </p:cNvPicPr>
          <p:nvPr/>
        </p:nvPicPr>
        <p:blipFill>
          <a:blip r:embed="rId3"/>
          <a:stretch>
            <a:fillRect/>
          </a:stretch>
        </p:blipFill>
        <p:spPr>
          <a:xfrm>
            <a:off x="92098" y="532852"/>
            <a:ext cx="8479580" cy="461064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093E87F-4684-46A5-9BB2-4425B213CD39}"/>
              </a:ext>
            </a:extLst>
          </p:cNvPr>
          <p:cNvPicPr>
            <a:picLocks noChangeAspect="1"/>
          </p:cNvPicPr>
          <p:nvPr/>
        </p:nvPicPr>
        <p:blipFill>
          <a:blip r:embed="rId2"/>
          <a:stretch>
            <a:fillRect/>
          </a:stretch>
        </p:blipFill>
        <p:spPr>
          <a:xfrm>
            <a:off x="585479" y="585478"/>
            <a:ext cx="8144081" cy="4558021"/>
          </a:xfrm>
          <a:prstGeom prst="rect">
            <a:avLst/>
          </a:prstGeom>
        </p:spPr>
      </p:pic>
      <p:sp>
        <p:nvSpPr>
          <p:cNvPr id="5" name="Google Shape;154;p32">
            <a:extLst>
              <a:ext uri="{FF2B5EF4-FFF2-40B4-BE49-F238E27FC236}">
                <a16:creationId xmlns:a16="http://schemas.microsoft.com/office/drawing/2014/main" id="{0DB13C93-2E41-4B60-A726-95B1D9656E96}"/>
              </a:ext>
            </a:extLst>
          </p:cNvPr>
          <p:cNvSpPr txBox="1">
            <a:spLocks/>
          </p:cNvSpPr>
          <p:nvPr/>
        </p:nvSpPr>
        <p:spPr>
          <a:xfrm>
            <a:off x="288363" y="0"/>
            <a:ext cx="3369237" cy="354977"/>
          </a:xfrm>
          <a:prstGeom prst="rect">
            <a:avLst/>
          </a:prstGeom>
          <a:solidFill>
            <a:schemeClr val="accent5">
              <a:lumMod val="5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s-ES" sz="1800" dirty="0" err="1">
                <a:solidFill>
                  <a:schemeClr val="lt1"/>
                </a:solidFill>
                <a:latin typeface="Nunito Light"/>
                <a:ea typeface="Nunito Light"/>
                <a:cs typeface="Nunito Light"/>
                <a:sym typeface="Nunito Light"/>
              </a:rPr>
              <a:t>Neigborhoods</a:t>
            </a:r>
            <a:r>
              <a:rPr lang="es-ES" sz="1800" dirty="0">
                <a:solidFill>
                  <a:schemeClr val="lt1"/>
                </a:solidFill>
                <a:latin typeface="Nunito Light"/>
                <a:ea typeface="Nunito Light"/>
                <a:cs typeface="Nunito Light"/>
                <a:sym typeface="Nunito Light"/>
              </a:rPr>
              <a:t> OK </a:t>
            </a:r>
            <a:r>
              <a:rPr lang="es-ES" sz="1800" dirty="0" err="1">
                <a:solidFill>
                  <a:schemeClr val="lt1"/>
                </a:solidFill>
                <a:latin typeface="Nunito Light"/>
                <a:ea typeface="Nunito Light"/>
                <a:cs typeface="Nunito Light"/>
                <a:sym typeface="Nunito Light"/>
              </a:rPr>
              <a:t>FlyingTaxis</a:t>
            </a:r>
            <a:r>
              <a:rPr lang="es-ES" sz="1800" dirty="0">
                <a:solidFill>
                  <a:schemeClr val="lt1"/>
                </a:solidFill>
                <a:latin typeface="Nunito Light"/>
                <a:ea typeface="Nunito Light"/>
                <a:cs typeface="Nunito Light"/>
                <a:sym typeface="Nunito Light"/>
              </a:rPr>
              <a:t>:</a:t>
            </a:r>
          </a:p>
          <a:p>
            <a:pPr algn="l"/>
            <a:endParaRPr lang="es-ES" sz="1800" dirty="0">
              <a:solidFill>
                <a:srgbClr val="FFFFFF"/>
              </a:solidFill>
              <a:latin typeface="Nunito Light"/>
              <a:ea typeface="Nunito Light"/>
              <a:cs typeface="Nunito Light"/>
              <a:sym typeface="Nunito Light"/>
            </a:endParaRPr>
          </a:p>
          <a:p>
            <a:pPr algn="l"/>
            <a:endParaRPr lang="es-ES" sz="1800" dirty="0">
              <a:solidFill>
                <a:srgbClr val="FFFFFF"/>
              </a:solidFill>
              <a:latin typeface="Nunito Light"/>
              <a:ea typeface="Nunito Light"/>
              <a:cs typeface="Nunito Light"/>
              <a:sym typeface="Nunito Light"/>
            </a:endParaRPr>
          </a:p>
          <a:p>
            <a:pPr algn="l"/>
            <a:endParaRPr lang="es-ES" sz="1800" dirty="0">
              <a:solidFill>
                <a:srgbClr val="FFFFFF"/>
              </a:solidFill>
              <a:latin typeface="Nunito Light"/>
              <a:ea typeface="Nunito Light"/>
              <a:cs typeface="Nunito Light"/>
              <a:sym typeface="Nunito Light"/>
            </a:endParaRPr>
          </a:p>
          <a:p>
            <a:pPr algn="l"/>
            <a:endParaRPr lang="es-ES" sz="1800" dirty="0">
              <a:solidFill>
                <a:srgbClr val="FFFFFF"/>
              </a:solidFill>
              <a:latin typeface="Nunito Light"/>
              <a:ea typeface="Nunito Light"/>
              <a:cs typeface="Nunito Light"/>
              <a:sym typeface="Nunito Light"/>
            </a:endParaRPr>
          </a:p>
          <a:p>
            <a:pPr algn="l"/>
            <a:endParaRPr lang="es-ES" dirty="0">
              <a:solidFill>
                <a:srgbClr val="434343"/>
              </a:solidFill>
              <a:latin typeface="Nunito Light"/>
              <a:ea typeface="Nunito Light"/>
              <a:cs typeface="Nunito Light"/>
              <a:sym typeface="Nunito Light"/>
            </a:endParaRPr>
          </a:p>
        </p:txBody>
      </p:sp>
    </p:spTree>
    <p:extLst>
      <p:ext uri="{BB962C8B-B14F-4D97-AF65-F5344CB8AC3E}">
        <p14:creationId xmlns:p14="http://schemas.microsoft.com/office/powerpoint/2010/main" val="2458772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9"/>
        <p:cNvGrpSpPr/>
        <p:nvPr/>
      </p:nvGrpSpPr>
      <p:grpSpPr>
        <a:xfrm>
          <a:off x="0" y="0"/>
          <a:ext cx="0" cy="0"/>
          <a:chOff x="0" y="0"/>
          <a:chExt cx="0" cy="0"/>
        </a:xfrm>
      </p:grpSpPr>
      <p:sp>
        <p:nvSpPr>
          <p:cNvPr id="160" name="Google Shape;160;p33"/>
          <p:cNvSpPr txBox="1">
            <a:spLocks noGrp="1"/>
          </p:cNvSpPr>
          <p:nvPr>
            <p:ph type="ctrTitle"/>
          </p:nvPr>
        </p:nvSpPr>
        <p:spPr>
          <a:xfrm>
            <a:off x="339025" y="911050"/>
            <a:ext cx="7532700" cy="32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Nunito Light"/>
                <a:ea typeface="Nunito Light"/>
                <a:cs typeface="Nunito Light"/>
                <a:sym typeface="Nunito Light"/>
              </a:rPr>
              <a:t>It may not make operational sense to have the service running 24/7, for now.</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What times throughout the day experience relatively higher volumes of ride pick-ups?</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What days throughout the week experience relatively higher volumes of ride pick-ups?</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Pinpoint any periods throughout the year that experience trend fluctuation or seasonality around ride pick-up volumes. This will help us in our post-launch analyses to determine if any spikes or dips were influenced by seasonality or through actual feature adoption/regression.</a:t>
            </a: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798EB4D-B619-4800-B3A0-56E788905273}"/>
              </a:ext>
            </a:extLst>
          </p:cNvPr>
          <p:cNvPicPr>
            <a:picLocks noChangeAspect="1"/>
          </p:cNvPicPr>
          <p:nvPr/>
        </p:nvPicPr>
        <p:blipFill>
          <a:blip r:embed="rId2"/>
          <a:stretch>
            <a:fillRect/>
          </a:stretch>
        </p:blipFill>
        <p:spPr>
          <a:xfrm>
            <a:off x="164459" y="0"/>
            <a:ext cx="8709825" cy="5236420"/>
          </a:xfrm>
          <a:prstGeom prst="rect">
            <a:avLst/>
          </a:prstGeom>
        </p:spPr>
      </p:pic>
    </p:spTree>
    <p:extLst>
      <p:ext uri="{BB962C8B-B14F-4D97-AF65-F5344CB8AC3E}">
        <p14:creationId xmlns:p14="http://schemas.microsoft.com/office/powerpoint/2010/main" val="3423236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0"/>
        <p:cNvGrpSpPr/>
        <p:nvPr/>
      </p:nvGrpSpPr>
      <p:grpSpPr>
        <a:xfrm>
          <a:off x="0" y="0"/>
          <a:ext cx="0" cy="0"/>
          <a:chOff x="0" y="0"/>
          <a:chExt cx="0" cy="0"/>
        </a:xfrm>
      </p:grpSpPr>
      <p:sp>
        <p:nvSpPr>
          <p:cNvPr id="171" name="Google Shape;171;p35"/>
          <p:cNvSpPr txBox="1">
            <a:spLocks noGrp="1"/>
          </p:cNvSpPr>
          <p:nvPr>
            <p:ph type="ctrTitle"/>
          </p:nvPr>
        </p:nvSpPr>
        <p:spPr>
          <a:xfrm>
            <a:off x="282625" y="913750"/>
            <a:ext cx="7532700" cy="32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You and the user research team ran a quantitative survey on existing taxi and/or rideshare users in New York City to determine sentiment around potentially using a flying taxi service.</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Dive into the survey results dataset in order to extract insights from explicit feedback.</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Upload </a:t>
            </a:r>
            <a:r>
              <a:rPr lang="en" sz="1800" u="sng">
                <a:solidFill>
                  <a:srgbClr val="0000FF"/>
                </a:solidFill>
                <a:latin typeface="Nunito Light"/>
                <a:ea typeface="Nunito Light"/>
                <a:cs typeface="Nunito Light"/>
                <a:sym typeface="Nunito Light"/>
                <a:hlinkClick r:id="rId3"/>
              </a:rPr>
              <a:t>this dataset</a:t>
            </a:r>
            <a:r>
              <a:rPr lang="en" sz="1800">
                <a:solidFill>
                  <a:schemeClr val="lt1"/>
                </a:solidFill>
                <a:latin typeface="Nunito Light"/>
                <a:ea typeface="Nunito Light"/>
                <a:cs typeface="Nunito Light"/>
                <a:sym typeface="Nunito Light"/>
              </a:rPr>
              <a:t> into Tableau Online or a SQL database (the classroom contains a workspace with the data for you as well).</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0AFDA05-8290-44E2-BBA1-E5F848B35BB7}"/>
              </a:ext>
            </a:extLst>
          </p:cNvPr>
          <p:cNvPicPr>
            <a:picLocks noChangeAspect="1"/>
          </p:cNvPicPr>
          <p:nvPr/>
        </p:nvPicPr>
        <p:blipFill>
          <a:blip r:embed="rId2"/>
          <a:stretch>
            <a:fillRect/>
          </a:stretch>
        </p:blipFill>
        <p:spPr>
          <a:xfrm>
            <a:off x="519696" y="124990"/>
            <a:ext cx="7926992" cy="5018510"/>
          </a:xfrm>
          <a:prstGeom prst="rect">
            <a:avLst/>
          </a:prstGeom>
        </p:spPr>
      </p:pic>
    </p:spTree>
    <p:extLst>
      <p:ext uri="{BB962C8B-B14F-4D97-AF65-F5344CB8AC3E}">
        <p14:creationId xmlns:p14="http://schemas.microsoft.com/office/powerpoint/2010/main" val="1853820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5"/>
        <p:cNvGrpSpPr/>
        <p:nvPr/>
      </p:nvGrpSpPr>
      <p:grpSpPr>
        <a:xfrm>
          <a:off x="0" y="0"/>
          <a:ext cx="0" cy="0"/>
          <a:chOff x="0" y="0"/>
          <a:chExt cx="0" cy="0"/>
        </a:xfrm>
      </p:grpSpPr>
      <p:sp>
        <p:nvSpPr>
          <p:cNvPr id="176" name="Google Shape;176;p36"/>
          <p:cNvSpPr txBox="1">
            <a:spLocks noGrp="1"/>
          </p:cNvSpPr>
          <p:nvPr>
            <p:ph type="ctrTitle"/>
          </p:nvPr>
        </p:nvSpPr>
        <p:spPr>
          <a:xfrm>
            <a:off x="329850" y="849900"/>
            <a:ext cx="7532700" cy="34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Ensure the fields are parsed correctly, field headers are included in the first row of the CSV.</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Question schema:</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Q1 - What is your email?</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Q2 - What gender do you identify as?</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Q3 - What is your age?</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Q4 - What is your annual income? (income bands)</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Q5 - What neighborhood do you reside in?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Q6 - Do you currently use taxis?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Q7 - Do you currently use ridesharing services?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Q8 - Would you use a flying taxi service, if such a concept existed?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Q9 - If yes to Q8, how much would you be willing to pay per mile for such a service? (USD)</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Q10 - If no to Q8, what is the reason?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080D955-B107-4B0B-8250-E34B8C9D0E87}"/>
              </a:ext>
            </a:extLst>
          </p:cNvPr>
          <p:cNvPicPr>
            <a:picLocks noChangeAspect="1"/>
          </p:cNvPicPr>
          <p:nvPr/>
        </p:nvPicPr>
        <p:blipFill>
          <a:blip r:embed="rId2"/>
          <a:stretch>
            <a:fillRect/>
          </a:stretch>
        </p:blipFill>
        <p:spPr>
          <a:xfrm>
            <a:off x="256559" y="0"/>
            <a:ext cx="8591412" cy="5143500"/>
          </a:xfrm>
          <a:prstGeom prst="rect">
            <a:avLst/>
          </a:prstGeom>
        </p:spPr>
      </p:pic>
    </p:spTree>
    <p:extLst>
      <p:ext uri="{BB962C8B-B14F-4D97-AF65-F5344CB8AC3E}">
        <p14:creationId xmlns:p14="http://schemas.microsoft.com/office/powerpoint/2010/main" val="3760153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3753638" y="2124563"/>
            <a:ext cx="1636725" cy="894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8764490-2CB6-40C8-9D6C-55CEE9759901}"/>
              </a:ext>
            </a:extLst>
          </p:cNvPr>
          <p:cNvPicPr>
            <a:picLocks noChangeAspect="1"/>
          </p:cNvPicPr>
          <p:nvPr/>
        </p:nvPicPr>
        <p:blipFill>
          <a:blip r:embed="rId2"/>
          <a:stretch>
            <a:fillRect/>
          </a:stretch>
        </p:blipFill>
        <p:spPr>
          <a:xfrm>
            <a:off x="967027" y="0"/>
            <a:ext cx="6769191" cy="4085197"/>
          </a:xfrm>
          <a:prstGeom prst="rect">
            <a:avLst/>
          </a:prstGeom>
        </p:spPr>
      </p:pic>
    </p:spTree>
    <p:extLst>
      <p:ext uri="{BB962C8B-B14F-4D97-AF65-F5344CB8AC3E}">
        <p14:creationId xmlns:p14="http://schemas.microsoft.com/office/powerpoint/2010/main" val="30178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BBA535-A611-4395-843C-89618A18B9E4}"/>
              </a:ext>
            </a:extLst>
          </p:cNvPr>
          <p:cNvPicPr>
            <a:picLocks noChangeAspect="1"/>
          </p:cNvPicPr>
          <p:nvPr/>
        </p:nvPicPr>
        <p:blipFill>
          <a:blip r:embed="rId2"/>
          <a:stretch>
            <a:fillRect/>
          </a:stretch>
        </p:blipFill>
        <p:spPr>
          <a:xfrm>
            <a:off x="289450" y="177616"/>
            <a:ext cx="8328277" cy="4965883"/>
          </a:xfrm>
          <a:prstGeom prst="rect">
            <a:avLst/>
          </a:prstGeom>
        </p:spPr>
      </p:pic>
    </p:spTree>
    <p:extLst>
      <p:ext uri="{BB962C8B-B14F-4D97-AF65-F5344CB8AC3E}">
        <p14:creationId xmlns:p14="http://schemas.microsoft.com/office/powerpoint/2010/main" val="2117981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C756FEF-1CE8-4EEB-B290-182BDAE6DE4D}"/>
              </a:ext>
            </a:extLst>
          </p:cNvPr>
          <p:cNvPicPr>
            <a:picLocks noChangeAspect="1"/>
          </p:cNvPicPr>
          <p:nvPr/>
        </p:nvPicPr>
        <p:blipFill>
          <a:blip r:embed="rId2"/>
          <a:stretch>
            <a:fillRect/>
          </a:stretch>
        </p:blipFill>
        <p:spPr>
          <a:xfrm>
            <a:off x="467068" y="0"/>
            <a:ext cx="8025669" cy="5143500"/>
          </a:xfrm>
          <a:prstGeom prst="rect">
            <a:avLst/>
          </a:prstGeom>
        </p:spPr>
      </p:pic>
    </p:spTree>
    <p:extLst>
      <p:ext uri="{BB962C8B-B14F-4D97-AF65-F5344CB8AC3E}">
        <p14:creationId xmlns:p14="http://schemas.microsoft.com/office/powerpoint/2010/main" val="67053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D0BFE3D-1AD3-4A2E-9F09-D40A71EA5043}"/>
              </a:ext>
            </a:extLst>
          </p:cNvPr>
          <p:cNvPicPr>
            <a:picLocks noChangeAspect="1"/>
          </p:cNvPicPr>
          <p:nvPr/>
        </p:nvPicPr>
        <p:blipFill>
          <a:blip r:embed="rId2"/>
          <a:stretch>
            <a:fillRect/>
          </a:stretch>
        </p:blipFill>
        <p:spPr>
          <a:xfrm>
            <a:off x="861773" y="0"/>
            <a:ext cx="7571758" cy="5143500"/>
          </a:xfrm>
          <a:prstGeom prst="rect">
            <a:avLst/>
          </a:prstGeom>
        </p:spPr>
      </p:pic>
    </p:spTree>
    <p:extLst>
      <p:ext uri="{BB962C8B-B14F-4D97-AF65-F5344CB8AC3E}">
        <p14:creationId xmlns:p14="http://schemas.microsoft.com/office/powerpoint/2010/main" val="1633790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C8B3181-454B-4AD2-96E1-0A6AF0EC2207}"/>
              </a:ext>
            </a:extLst>
          </p:cNvPr>
          <p:cNvPicPr>
            <a:picLocks noChangeAspect="1"/>
          </p:cNvPicPr>
          <p:nvPr/>
        </p:nvPicPr>
        <p:blipFill>
          <a:blip r:embed="rId2"/>
          <a:stretch>
            <a:fillRect/>
          </a:stretch>
        </p:blipFill>
        <p:spPr>
          <a:xfrm>
            <a:off x="1565663" y="0"/>
            <a:ext cx="5407459" cy="5143500"/>
          </a:xfrm>
          <a:prstGeom prst="rect">
            <a:avLst/>
          </a:prstGeom>
        </p:spPr>
      </p:pic>
    </p:spTree>
    <p:extLst>
      <p:ext uri="{BB962C8B-B14F-4D97-AF65-F5344CB8AC3E}">
        <p14:creationId xmlns:p14="http://schemas.microsoft.com/office/powerpoint/2010/main" val="3775272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C61E512-7A08-48F4-B0E8-24989ABE029C}"/>
              </a:ext>
            </a:extLst>
          </p:cNvPr>
          <p:cNvPicPr>
            <a:picLocks noChangeAspect="1"/>
          </p:cNvPicPr>
          <p:nvPr/>
        </p:nvPicPr>
        <p:blipFill>
          <a:blip r:embed="rId2"/>
          <a:stretch>
            <a:fillRect/>
          </a:stretch>
        </p:blipFill>
        <p:spPr>
          <a:xfrm>
            <a:off x="690734" y="0"/>
            <a:ext cx="6683672" cy="5143500"/>
          </a:xfrm>
          <a:prstGeom prst="rect">
            <a:avLst/>
          </a:prstGeom>
        </p:spPr>
      </p:pic>
    </p:spTree>
    <p:extLst>
      <p:ext uri="{BB962C8B-B14F-4D97-AF65-F5344CB8AC3E}">
        <p14:creationId xmlns:p14="http://schemas.microsoft.com/office/powerpoint/2010/main" val="676226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0"/>
        <p:cNvGrpSpPr/>
        <p:nvPr/>
      </p:nvGrpSpPr>
      <p:grpSpPr>
        <a:xfrm>
          <a:off x="0" y="0"/>
          <a:ext cx="0" cy="0"/>
          <a:chOff x="0" y="0"/>
          <a:chExt cx="0" cy="0"/>
        </a:xfrm>
      </p:grpSpPr>
      <p:sp>
        <p:nvSpPr>
          <p:cNvPr id="181" name="Google Shape;181;p37"/>
          <p:cNvSpPr txBox="1">
            <a:spLocks noGrp="1"/>
          </p:cNvSpPr>
          <p:nvPr>
            <p:ph type="ctrTitle"/>
          </p:nvPr>
        </p:nvSpPr>
        <p:spPr>
          <a:xfrm>
            <a:off x="350100" y="1255050"/>
            <a:ext cx="7532700" cy="26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To inform our future product marketing efforts, we’ll want to extract the following:</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a:solidFill>
                  <a:schemeClr val="lt1"/>
                </a:solidFill>
                <a:latin typeface="Nunito Light"/>
                <a:ea typeface="Nunito Light"/>
                <a:cs typeface="Nunito Light"/>
                <a:sym typeface="Nunito Light"/>
              </a:rPr>
              <a:t>Is there an inclination of better Flyber adoption based on gender, age, income level, or neighborhood of residence?</a:t>
            </a:r>
            <a:endParaRPr sz="180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a:solidFill>
                  <a:schemeClr val="lt1"/>
                </a:solidFill>
                <a:latin typeface="Nunito Light"/>
                <a:ea typeface="Nunito Light"/>
                <a:cs typeface="Nunito Light"/>
                <a:sym typeface="Nunito Light"/>
              </a:rPr>
              <a:t>What is the distribution of potential price per mile based on gender, age, income level, and neighborhood of residence?</a:t>
            </a:r>
            <a:endParaRPr sz="180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a:solidFill>
                  <a:schemeClr val="lt1"/>
                </a:solidFill>
                <a:latin typeface="Nunito Light"/>
                <a:ea typeface="Nunito Light"/>
                <a:cs typeface="Nunito Light"/>
                <a:sym typeface="Nunito Light"/>
              </a:rPr>
              <a:t>What is the different personas/segments of negative sentiment towards not using a flying taxi car service?</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pic>
        <p:nvPicPr>
          <p:cNvPr id="7" name="Imagen 6">
            <a:extLst>
              <a:ext uri="{FF2B5EF4-FFF2-40B4-BE49-F238E27FC236}">
                <a16:creationId xmlns:a16="http://schemas.microsoft.com/office/drawing/2014/main" id="{816897D3-6AF4-42F0-BDA5-A2D9255863A5}"/>
              </a:ext>
            </a:extLst>
          </p:cNvPr>
          <p:cNvPicPr>
            <a:picLocks noChangeAspect="1"/>
          </p:cNvPicPr>
          <p:nvPr/>
        </p:nvPicPr>
        <p:blipFill>
          <a:blip r:embed="rId3"/>
          <a:stretch>
            <a:fillRect/>
          </a:stretch>
        </p:blipFill>
        <p:spPr>
          <a:xfrm>
            <a:off x="131568" y="0"/>
            <a:ext cx="8854550" cy="5143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E5995EB-EC15-440E-B423-A23DCE0F138B}"/>
              </a:ext>
            </a:extLst>
          </p:cNvPr>
          <p:cNvPicPr>
            <a:picLocks noChangeAspect="1"/>
          </p:cNvPicPr>
          <p:nvPr/>
        </p:nvPicPr>
        <p:blipFill>
          <a:blip r:embed="rId2"/>
          <a:stretch>
            <a:fillRect/>
          </a:stretch>
        </p:blipFill>
        <p:spPr>
          <a:xfrm>
            <a:off x="381549" y="0"/>
            <a:ext cx="7670434" cy="5143500"/>
          </a:xfrm>
          <a:prstGeom prst="rect">
            <a:avLst/>
          </a:prstGeom>
        </p:spPr>
      </p:pic>
    </p:spTree>
    <p:extLst>
      <p:ext uri="{BB962C8B-B14F-4D97-AF65-F5344CB8AC3E}">
        <p14:creationId xmlns:p14="http://schemas.microsoft.com/office/powerpoint/2010/main" val="547008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1CEE2FD-5995-4A0F-BADA-D290F2FF98D5}"/>
              </a:ext>
            </a:extLst>
          </p:cNvPr>
          <p:cNvPicPr>
            <a:picLocks noChangeAspect="1"/>
          </p:cNvPicPr>
          <p:nvPr/>
        </p:nvPicPr>
        <p:blipFill>
          <a:blip r:embed="rId2"/>
          <a:stretch>
            <a:fillRect/>
          </a:stretch>
        </p:blipFill>
        <p:spPr>
          <a:xfrm>
            <a:off x="1098596" y="0"/>
            <a:ext cx="5927154" cy="5143500"/>
          </a:xfrm>
          <a:prstGeom prst="rect">
            <a:avLst/>
          </a:prstGeom>
        </p:spPr>
      </p:pic>
    </p:spTree>
    <p:extLst>
      <p:ext uri="{BB962C8B-B14F-4D97-AF65-F5344CB8AC3E}">
        <p14:creationId xmlns:p14="http://schemas.microsoft.com/office/powerpoint/2010/main" val="4217066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329050" y="1665450"/>
            <a:ext cx="7532700" cy="18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In this project, you will apply the skills acquired in this course to create the MVP launch strategy for the first flying car taxi service, Flyber, in one of the most congested cities in America -- New York City.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are responsible for bringing the first flying car taxi service to market by analyzing data and building a product proposal.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88E1760-72A5-4C45-B8EB-568656B09ED4}"/>
              </a:ext>
            </a:extLst>
          </p:cNvPr>
          <p:cNvPicPr>
            <a:picLocks noChangeAspect="1"/>
          </p:cNvPicPr>
          <p:nvPr/>
        </p:nvPicPr>
        <p:blipFill>
          <a:blip r:embed="rId2"/>
          <a:stretch>
            <a:fillRect/>
          </a:stretch>
        </p:blipFill>
        <p:spPr>
          <a:xfrm>
            <a:off x="322342" y="0"/>
            <a:ext cx="8315120" cy="5143500"/>
          </a:xfrm>
          <a:prstGeom prst="rect">
            <a:avLst/>
          </a:prstGeom>
        </p:spPr>
      </p:pic>
    </p:spTree>
    <p:extLst>
      <p:ext uri="{BB962C8B-B14F-4D97-AF65-F5344CB8AC3E}">
        <p14:creationId xmlns:p14="http://schemas.microsoft.com/office/powerpoint/2010/main" val="3029587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356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5" name="Imagen 4">
            <a:extLst>
              <a:ext uri="{FF2B5EF4-FFF2-40B4-BE49-F238E27FC236}">
                <a16:creationId xmlns:a16="http://schemas.microsoft.com/office/drawing/2014/main" id="{97FF846D-EF15-42E5-850A-74CE0F4E80C1}"/>
              </a:ext>
            </a:extLst>
          </p:cNvPr>
          <p:cNvPicPr>
            <a:picLocks noChangeAspect="1"/>
          </p:cNvPicPr>
          <p:nvPr/>
        </p:nvPicPr>
        <p:blipFill>
          <a:blip r:embed="rId3"/>
          <a:stretch>
            <a:fillRect/>
          </a:stretch>
        </p:blipFill>
        <p:spPr>
          <a:xfrm>
            <a:off x="59206" y="-72362"/>
            <a:ext cx="9084793" cy="5215862"/>
          </a:xfrm>
          <a:prstGeom prst="rect">
            <a:avLst/>
          </a:prstGeom>
        </p:spPr>
      </p:pic>
    </p:spTree>
    <p:extLst>
      <p:ext uri="{BB962C8B-B14F-4D97-AF65-F5344CB8AC3E}">
        <p14:creationId xmlns:p14="http://schemas.microsoft.com/office/powerpoint/2010/main" val="3992866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91"/>
        <p:cNvGrpSpPr/>
        <p:nvPr/>
      </p:nvGrpSpPr>
      <p:grpSpPr>
        <a:xfrm>
          <a:off x="0" y="0"/>
          <a:ext cx="0" cy="0"/>
          <a:chOff x="0" y="0"/>
          <a:chExt cx="0" cy="0"/>
        </a:xfrm>
      </p:grpSpPr>
      <p:sp>
        <p:nvSpPr>
          <p:cNvPr id="192" name="Google Shape;192;p39"/>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434343"/>
                </a:solidFill>
                <a:latin typeface="Nunito Light"/>
                <a:ea typeface="Nunito Light"/>
                <a:cs typeface="Nunito Light"/>
                <a:sym typeface="Nunito Light"/>
              </a:rPr>
              <a:t>Hooray! End of Section 1.</a:t>
            </a: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01"/>
        <p:cNvGrpSpPr/>
        <p:nvPr/>
      </p:nvGrpSpPr>
      <p:grpSpPr>
        <a:xfrm>
          <a:off x="0" y="0"/>
          <a:ext cx="0" cy="0"/>
          <a:chOff x="0" y="0"/>
          <a:chExt cx="0" cy="0"/>
        </a:xfrm>
      </p:grpSpPr>
      <p:sp>
        <p:nvSpPr>
          <p:cNvPr id="202" name="Google Shape;202;p41"/>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Nunito Light"/>
                <a:ea typeface="Nunito Light"/>
                <a:cs typeface="Nunito Light"/>
                <a:sym typeface="Nunito Light"/>
              </a:rPr>
              <a:t>Section 2: Proposal Synthesis</a:t>
            </a:r>
            <a:endParaRPr sz="36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06"/>
        <p:cNvGrpSpPr/>
        <p:nvPr/>
      </p:nvGrpSpPr>
      <p:grpSpPr>
        <a:xfrm>
          <a:off x="0" y="0"/>
          <a:ext cx="0" cy="0"/>
          <a:chOff x="0" y="0"/>
          <a:chExt cx="0" cy="0"/>
        </a:xfrm>
      </p:grpSpPr>
      <p:sp>
        <p:nvSpPr>
          <p:cNvPr id="207" name="Google Shape;207;p42"/>
          <p:cNvSpPr txBox="1">
            <a:spLocks noGrp="1"/>
          </p:cNvSpPr>
          <p:nvPr>
            <p:ph type="ctrTitle"/>
          </p:nvPr>
        </p:nvSpPr>
        <p:spPr>
          <a:xfrm>
            <a:off x="348900" y="965100"/>
            <a:ext cx="7532700" cy="32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Identify a product objective for Flyber's launch. Your product objective will guide your KPIs, so identify what Flyber should optimize for. Your objective should be centered around one the following focus areas: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User Acquisition</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User Engagement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User Retention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Profitability</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Explain your reasoning. Include both why you feel your focus area is more relevant than the others for Flyber at this time of the product development cycle.</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5439762" cy="6372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marL="0" lvl="0" indent="0" algn="l" rtl="0">
              <a:spcBef>
                <a:spcPts val="0"/>
              </a:spcBef>
              <a:spcAft>
                <a:spcPts val="0"/>
              </a:spcAft>
              <a:buNone/>
            </a:pPr>
            <a:r>
              <a:rPr lang="es-ES" sz="2400" dirty="0" err="1">
                <a:ln w="0"/>
                <a:solidFill>
                  <a:schemeClr val="accent1">
                    <a:lumMod val="20000"/>
                    <a:lumOff val="80000"/>
                  </a:schemeClr>
                </a:solidFill>
                <a:effectLst>
                  <a:outerShdw blurRad="38100" dist="25400" dir="5400000" algn="ctr" rotWithShape="0">
                    <a:srgbClr val="6E747A">
                      <a:alpha val="43000"/>
                    </a:srgbClr>
                  </a:outerShdw>
                </a:effectLst>
                <a:latin typeface="Nunito Light"/>
                <a:ea typeface="Nunito Light"/>
                <a:cs typeface="Nunito Light"/>
                <a:sym typeface="Nunito Light"/>
              </a:rPr>
              <a:t>Product</a:t>
            </a:r>
            <a:r>
              <a:rPr lang="es-ES" sz="2400" dirty="0">
                <a:ln w="0"/>
                <a:solidFill>
                  <a:schemeClr val="accent1">
                    <a:lumMod val="20000"/>
                    <a:lumOff val="80000"/>
                  </a:schemeClr>
                </a:solidFill>
                <a:effectLst>
                  <a:outerShdw blurRad="38100" dist="25400" dir="5400000" algn="ctr" rotWithShape="0">
                    <a:srgbClr val="6E747A">
                      <a:alpha val="43000"/>
                    </a:srgbClr>
                  </a:outerShdw>
                </a:effectLst>
                <a:latin typeface="Nunito Light"/>
                <a:ea typeface="Nunito Light"/>
                <a:cs typeface="Nunito Light"/>
                <a:sym typeface="Nunito Light"/>
              </a:rPr>
              <a:t> </a:t>
            </a:r>
            <a:r>
              <a:rPr lang="es-ES" sz="2400" dirty="0" err="1">
                <a:ln w="0"/>
                <a:solidFill>
                  <a:schemeClr val="accent1">
                    <a:lumMod val="20000"/>
                    <a:lumOff val="80000"/>
                  </a:schemeClr>
                </a:solidFill>
                <a:effectLst>
                  <a:outerShdw blurRad="38100" dist="25400" dir="5400000" algn="ctr" rotWithShape="0">
                    <a:srgbClr val="6E747A">
                      <a:alpha val="43000"/>
                    </a:srgbClr>
                  </a:outerShdw>
                </a:effectLst>
                <a:latin typeface="Nunito Light"/>
                <a:ea typeface="Nunito Light"/>
                <a:cs typeface="Nunito Light"/>
                <a:sym typeface="Nunito Light"/>
              </a:rPr>
              <a:t>Objective</a:t>
            </a:r>
            <a:r>
              <a:rPr lang="es-ES" sz="2400" dirty="0">
                <a:ln w="0"/>
                <a:solidFill>
                  <a:schemeClr val="accent1">
                    <a:lumMod val="20000"/>
                    <a:lumOff val="80000"/>
                  </a:schemeClr>
                </a:solidFill>
                <a:effectLst>
                  <a:outerShdw blurRad="38100" dist="25400" dir="5400000" algn="ctr" rotWithShape="0">
                    <a:srgbClr val="6E747A">
                      <a:alpha val="43000"/>
                    </a:srgbClr>
                  </a:outerShdw>
                </a:effectLst>
                <a:latin typeface="Nunito Light"/>
                <a:ea typeface="Nunito Light"/>
                <a:cs typeface="Nunito Light"/>
                <a:sym typeface="Nunito Light"/>
              </a:rPr>
              <a:t>:</a:t>
            </a:r>
            <a:br>
              <a:rPr lang="es-ES" sz="2400" dirty="0">
                <a:ln w="0"/>
                <a:solidFill>
                  <a:schemeClr val="accent1"/>
                </a:solidFill>
                <a:effectLst>
                  <a:outerShdw blurRad="38100" dist="25400" dir="5400000" algn="ctr" rotWithShape="0">
                    <a:srgbClr val="6E747A">
                      <a:alpha val="43000"/>
                    </a:srgbClr>
                  </a:outerShdw>
                </a:effectLst>
                <a:latin typeface="Nunito Light"/>
                <a:ea typeface="Nunito Light"/>
                <a:cs typeface="Nunito Light"/>
                <a:sym typeface="Nunito Light"/>
              </a:rPr>
            </a:br>
            <a:endParaRPr sz="2400" dirty="0">
              <a:ln w="0"/>
              <a:solidFill>
                <a:schemeClr val="accent1"/>
              </a:solidFill>
              <a:effectLst>
                <a:outerShdw blurRad="38100" dist="25400" dir="5400000" algn="ctr" rotWithShape="0">
                  <a:srgbClr val="6E747A">
                    <a:alpha val="43000"/>
                  </a:srgbClr>
                </a:outerShdw>
              </a:effectLst>
              <a:latin typeface="Nunito Light"/>
              <a:ea typeface="Nunito Light"/>
              <a:cs typeface="Nunito Light"/>
              <a:sym typeface="Nunito Light"/>
            </a:endParaRPr>
          </a:p>
          <a:p>
            <a:pPr marL="0" lvl="0" indent="0" algn="l" rtl="0">
              <a:spcBef>
                <a:spcPts val="0"/>
              </a:spcBef>
              <a:spcAft>
                <a:spcPts val="0"/>
              </a:spcAft>
              <a:buNone/>
            </a:pPr>
            <a:endParaRPr sz="1200" dirty="0">
              <a:ln w="0"/>
              <a:solidFill>
                <a:schemeClr val="accent1"/>
              </a:solidFill>
              <a:effectLst>
                <a:outerShdw blurRad="38100" dist="25400" dir="5400000" algn="ctr" rotWithShape="0">
                  <a:srgbClr val="6E747A">
                    <a:alpha val="43000"/>
                  </a:srgbClr>
                </a:outerShdw>
              </a:effectLst>
              <a:latin typeface="Nunito Light"/>
              <a:ea typeface="Nunito Light"/>
              <a:cs typeface="Nunito Light"/>
              <a:sym typeface="Nunito Light"/>
            </a:endParaRPr>
          </a:p>
          <a:p>
            <a:pPr marL="114300" lvl="0" algn="l" rtl="0">
              <a:spcBef>
                <a:spcPts val="0"/>
              </a:spcBef>
              <a:spcAft>
                <a:spcPts val="0"/>
              </a:spcAft>
              <a:buClr>
                <a:schemeClr val="lt1"/>
              </a:buClr>
              <a:buSzPts val="1800"/>
            </a:pPr>
            <a:br>
              <a:rPr lang="fr-FR" sz="1200" dirty="0">
                <a:ln w="0"/>
                <a:solidFill>
                  <a:schemeClr val="accent1"/>
                </a:solidFill>
                <a:effectLst>
                  <a:outerShdw blurRad="38100" dist="25400" dir="5400000" algn="ctr" rotWithShape="0">
                    <a:srgbClr val="6E747A">
                      <a:alpha val="43000"/>
                    </a:srgbClr>
                  </a:outerShdw>
                </a:effectLst>
                <a:latin typeface="Nunito Light"/>
                <a:ea typeface="Nunito Light"/>
                <a:cs typeface="Nunito Light"/>
                <a:sym typeface="Nunito Light"/>
              </a:rPr>
            </a:br>
            <a:r>
              <a:rPr lang="fr-FR" sz="1400" b="1" dirty="0">
                <a:ln w="0"/>
                <a:solidFill>
                  <a:schemeClr val="tx1"/>
                </a:solidFill>
                <a:effectLst>
                  <a:outerShdw blurRad="38100" dist="25400" dir="5400000" algn="ctr" rotWithShape="0">
                    <a:srgbClr val="6E747A">
                      <a:alpha val="43000"/>
                    </a:srgbClr>
                  </a:outerShdw>
                </a:effectLst>
                <a:latin typeface="Nunito Light"/>
                <a:ea typeface="Nunito Light"/>
                <a:cs typeface="Nunito Light"/>
                <a:sym typeface="Nunito Light"/>
              </a:rPr>
              <a:t>* User Engagement :</a:t>
            </a:r>
            <a:br>
              <a:rPr lang="fr-FR" sz="1400" dirty="0">
                <a:ln w="0"/>
                <a:solidFill>
                  <a:schemeClr val="accent1"/>
                </a:solidFill>
                <a:effectLst>
                  <a:outerShdw blurRad="38100" dist="25400" dir="5400000" algn="ctr" rotWithShape="0">
                    <a:srgbClr val="6E747A">
                      <a:alpha val="43000"/>
                    </a:srgbClr>
                  </a:outerShdw>
                </a:effectLst>
                <a:latin typeface="Nunito Light"/>
                <a:ea typeface="Nunito Light"/>
                <a:cs typeface="Nunito Light"/>
                <a:sym typeface="Nunito Light"/>
              </a:rPr>
            </a:br>
            <a:br>
              <a:rPr lang="fr-FR" sz="1400" dirty="0">
                <a:ln w="0"/>
                <a:solidFill>
                  <a:schemeClr val="accent1"/>
                </a:solidFill>
                <a:effectLst>
                  <a:outerShdw blurRad="38100" dist="25400" dir="5400000" algn="ctr" rotWithShape="0">
                    <a:srgbClr val="6E747A">
                      <a:alpha val="43000"/>
                    </a:srgbClr>
                  </a:outerShdw>
                </a:effectLst>
                <a:latin typeface="Nunito Light"/>
                <a:ea typeface="Nunito Light"/>
                <a:cs typeface="Nunito Light"/>
                <a:sym typeface="Nunito Light"/>
              </a:rPr>
            </a:br>
            <a:endParaRPr sz="1400" dirty="0">
              <a:ln w="0"/>
              <a:solidFill>
                <a:schemeClr val="accent1"/>
              </a:solidFill>
              <a:effectLst>
                <a:outerShdw blurRad="38100" dist="25400" dir="5400000" algn="ctr" rotWithShape="0">
                  <a:srgbClr val="6E747A">
                    <a:alpha val="43000"/>
                  </a:srgbClr>
                </a:outerShdw>
              </a:effectLst>
              <a:latin typeface="Nunito Light"/>
              <a:ea typeface="Nunito Light"/>
              <a:cs typeface="Nunito Light"/>
              <a:sym typeface="Nunito Light"/>
            </a:endParaRPr>
          </a:p>
        </p:txBody>
      </p:sp>
      <p:sp>
        <p:nvSpPr>
          <p:cNvPr id="4" name="CuadroTexto 3">
            <a:extLst>
              <a:ext uri="{FF2B5EF4-FFF2-40B4-BE49-F238E27FC236}">
                <a16:creationId xmlns:a16="http://schemas.microsoft.com/office/drawing/2014/main" id="{72359F14-B25A-475A-8E6A-18C4805D54DF}"/>
              </a:ext>
            </a:extLst>
          </p:cNvPr>
          <p:cNvSpPr txBox="1"/>
          <p:nvPr/>
        </p:nvSpPr>
        <p:spPr>
          <a:xfrm>
            <a:off x="317718" y="1587012"/>
            <a:ext cx="8770117" cy="2862322"/>
          </a:xfrm>
          <a:prstGeom prst="rect">
            <a:avLst/>
          </a:prstGeom>
          <a:solidFill>
            <a:schemeClr val="accent1">
              <a:lumMod val="40000"/>
              <a:lumOff val="60000"/>
            </a:schemeClr>
          </a:solidFill>
          <a:ln>
            <a:solidFill>
              <a:schemeClr val="tx1">
                <a:lumMod val="65000"/>
                <a:lumOff val="35000"/>
              </a:schemeClr>
            </a:solidFill>
          </a:ln>
        </p:spPr>
        <p:txBody>
          <a:bodyPr wrap="square" rtlCol="0">
            <a:spAutoFit/>
          </a:bodyPr>
          <a:lstStyle/>
          <a:p>
            <a:r>
              <a:rPr lang="en-US" sz="1200" dirty="0"/>
              <a:t>Taking into account </a:t>
            </a:r>
            <a:r>
              <a:rPr lang="en-US" sz="1200" dirty="0" err="1"/>
              <a:t>Flybers</a:t>
            </a:r>
            <a:r>
              <a:rPr lang="en-US" sz="1200" dirty="0"/>
              <a:t> almost has started its activities, and it is a brand new disruption on the no-existing market,  the company cannot be absolute sure about the future Company`s success. Thus, it will have to be fully aware of all the nuts and bolt about its users, knowing that for the long consumer segment of old people, still active, will be surely afraid of picking up these new taxis to travel, although it might be for short distances. </a:t>
            </a:r>
          </a:p>
          <a:p>
            <a:r>
              <a:rPr lang="en-US" sz="1200" dirty="0"/>
              <a:t>       On this step of developing for </a:t>
            </a:r>
            <a:r>
              <a:rPr lang="en-US" sz="1200" dirty="0" err="1"/>
              <a:t>Flybers</a:t>
            </a:r>
            <a:r>
              <a:rPr lang="en-US" sz="1200" dirty="0"/>
              <a:t>, company has to get that users find value in a product or service.</a:t>
            </a:r>
          </a:p>
          <a:p>
            <a:r>
              <a:rPr lang="en-US" sz="1200" dirty="0"/>
              <a:t>That is why we think that User Engagement has to be the main topic on this period.</a:t>
            </a:r>
          </a:p>
          <a:p>
            <a:r>
              <a:rPr lang="en-US" sz="1200" dirty="0"/>
              <a:t> Engagement can be measured by a variety or combination of activities such as downloads, clicks, shares, and more. Highly engaged users are generally more profitable, provided that their activities are tied to valuable outcomes such as purchases, signups, subscriptions, or clicks.</a:t>
            </a:r>
          </a:p>
          <a:p>
            <a:r>
              <a:rPr lang="en-US" sz="1200" dirty="0"/>
              <a:t>        Apart from that, User engagement </a:t>
            </a:r>
            <a:r>
              <a:rPr lang="en-US" sz="1200" b="0" dirty="0">
                <a:effectLst/>
              </a:rPr>
              <a:t>is highly correlated with overall profitability. By an attractive and well designed </a:t>
            </a:r>
            <a:r>
              <a:rPr lang="en-US" sz="1200" b="0" dirty="0" err="1">
                <a:effectLst/>
              </a:rPr>
              <a:t>WebPage</a:t>
            </a:r>
            <a:r>
              <a:rPr lang="en-US" sz="1200" b="0" dirty="0">
                <a:effectLst/>
              </a:rPr>
              <a:t>, </a:t>
            </a:r>
            <a:r>
              <a:rPr lang="en-US" sz="1200" b="0" dirty="0" err="1">
                <a:effectLst/>
              </a:rPr>
              <a:t>Flyber</a:t>
            </a:r>
            <a:r>
              <a:rPr lang="en-US" sz="1200" b="0" dirty="0">
                <a:effectLst/>
              </a:rPr>
              <a:t> can track user attention  that is a finite resource and if users choose to spend their time on a particular app or site, showing attention and likely interest, and they’re signaling that they find value in it. This allows the company also to make money from the product or service with ads, subscriptions, or sales.</a:t>
            </a:r>
            <a:r>
              <a:rPr lang="en-US" sz="1200" dirty="0"/>
              <a:t> </a:t>
            </a:r>
            <a:r>
              <a:rPr lang="en-US" sz="1200" b="0" dirty="0">
                <a:effectLst/>
              </a:rPr>
              <a:t>Highly engaged users are more likely to buy, return, and share the product or service with friends (word to mouth in this case). Product and marketing teams that measure user engagement can use </a:t>
            </a:r>
            <a:r>
              <a:rPr lang="en-US" sz="1200" dirty="0"/>
              <a:t>product analytics</a:t>
            </a:r>
            <a:r>
              <a:rPr lang="en-US" sz="1200" b="0" dirty="0">
                <a:effectLst/>
              </a:rPr>
              <a:t> o understand the factors that contribute to higher engagement. </a:t>
            </a:r>
            <a:endParaRPr lang="es-ES" sz="1200" dirty="0"/>
          </a:p>
        </p:txBody>
      </p:sp>
      <p:pic>
        <p:nvPicPr>
          <p:cNvPr id="1028" name="Picture 4" descr="Yellow flying taxi against the sky, city electric transport drone. Car with propellers, clean air, fast ride. Mixed media, copy. Space royalty free stock photo">
            <a:extLst>
              <a:ext uri="{FF2B5EF4-FFF2-40B4-BE49-F238E27FC236}">
                <a16:creationId xmlns:a16="http://schemas.microsoft.com/office/drawing/2014/main" id="{E05F069F-F9FB-41E6-BA0F-C2BA6CEB7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357" y="116346"/>
            <a:ext cx="1865478" cy="12428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1F6EE3A-FB73-4F3E-971E-10FEE05D9FB6}"/>
              </a:ext>
            </a:extLst>
          </p:cNvPr>
          <p:cNvSpPr txBox="1"/>
          <p:nvPr/>
        </p:nvSpPr>
        <p:spPr>
          <a:xfrm>
            <a:off x="4351625" y="1143777"/>
            <a:ext cx="2930684" cy="215444"/>
          </a:xfrm>
          <a:prstGeom prst="rect">
            <a:avLst/>
          </a:prstGeom>
          <a:noFill/>
        </p:spPr>
        <p:txBody>
          <a:bodyPr wrap="square">
            <a:spAutoFit/>
          </a:bodyPr>
          <a:lstStyle/>
          <a:p>
            <a:r>
              <a:rPr lang="es-ES" sz="800" i="1" dirty="0">
                <a:solidFill>
                  <a:schemeClr val="accent5">
                    <a:lumMod val="60000"/>
                    <a:lumOff val="40000"/>
                  </a:schemeClr>
                </a:solidFill>
              </a:rPr>
              <a:t>https://</a:t>
            </a:r>
            <a:r>
              <a:rPr lang="es-ES" sz="800" i="1" dirty="0" err="1">
                <a:solidFill>
                  <a:schemeClr val="accent5">
                    <a:lumMod val="60000"/>
                    <a:lumOff val="40000"/>
                  </a:schemeClr>
                </a:solidFill>
              </a:rPr>
              <a:t>www.dreamstime.com</a:t>
            </a:r>
            <a:r>
              <a:rPr lang="es-ES" sz="800" i="1" dirty="0">
                <a:solidFill>
                  <a:schemeClr val="accent5">
                    <a:lumMod val="60000"/>
                    <a:lumOff val="40000"/>
                  </a:schemeClr>
                </a:solidFill>
              </a:rPr>
              <a:t>/</a:t>
            </a:r>
            <a:r>
              <a:rPr lang="es-ES" sz="800" i="1" dirty="0" err="1">
                <a:solidFill>
                  <a:schemeClr val="accent5">
                    <a:lumMod val="60000"/>
                    <a:lumOff val="40000"/>
                  </a:schemeClr>
                </a:solidFill>
              </a:rPr>
              <a:t>photos-images</a:t>
            </a:r>
            <a:r>
              <a:rPr lang="es-ES" sz="800" i="1" dirty="0">
                <a:solidFill>
                  <a:schemeClr val="accent5">
                    <a:lumMod val="60000"/>
                    <a:lumOff val="40000"/>
                  </a:schemeClr>
                </a:solidFill>
              </a:rPr>
              <a:t>/</a:t>
            </a:r>
            <a:r>
              <a:rPr lang="es-ES" sz="800" i="1" dirty="0" err="1">
                <a:solidFill>
                  <a:schemeClr val="accent5">
                    <a:lumMod val="60000"/>
                    <a:lumOff val="40000"/>
                  </a:schemeClr>
                </a:solidFill>
              </a:rPr>
              <a:t>flying-taxi.html</a:t>
            </a:r>
            <a:endParaRPr lang="es-ES" sz="800" i="1" dirty="0">
              <a:solidFill>
                <a:schemeClr val="accent5">
                  <a:lumMod val="60000"/>
                  <a:lumOff val="40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17"/>
        <p:cNvGrpSpPr/>
        <p:nvPr/>
      </p:nvGrpSpPr>
      <p:grpSpPr>
        <a:xfrm>
          <a:off x="0" y="0"/>
          <a:ext cx="0" cy="0"/>
          <a:chOff x="0" y="0"/>
          <a:chExt cx="0" cy="0"/>
        </a:xfrm>
      </p:grpSpPr>
      <p:sp>
        <p:nvSpPr>
          <p:cNvPr id="218" name="Google Shape;218;p44"/>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Formulate 3-5 Key Performance Indicators (KPIs), to measure if the product is heading towards the right direction based on your objective</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22"/>
        <p:cNvGrpSpPr/>
        <p:nvPr/>
      </p:nvGrpSpPr>
      <p:grpSpPr>
        <a:xfrm>
          <a:off x="0" y="0"/>
          <a:ext cx="0" cy="0"/>
          <a:chOff x="0" y="0"/>
          <a:chExt cx="0" cy="0"/>
        </a:xfrm>
      </p:grpSpPr>
      <p:sp>
        <p:nvSpPr>
          <p:cNvPr id="9" name="Google Shape;212;p43">
            <a:extLst>
              <a:ext uri="{FF2B5EF4-FFF2-40B4-BE49-F238E27FC236}">
                <a16:creationId xmlns:a16="http://schemas.microsoft.com/office/drawing/2014/main" id="{2B381740-99D9-4C40-AB6E-BBDDBA572494}"/>
              </a:ext>
            </a:extLst>
          </p:cNvPr>
          <p:cNvSpPr txBox="1">
            <a:spLocks noGrp="1"/>
          </p:cNvSpPr>
          <p:nvPr>
            <p:ph type="ctrTitle"/>
          </p:nvPr>
        </p:nvSpPr>
        <p:spPr>
          <a:xfrm>
            <a:off x="262050" y="177875"/>
            <a:ext cx="2040396" cy="6372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marL="0" lvl="0" indent="0" algn="l" rtl="0">
              <a:spcBef>
                <a:spcPts val="0"/>
              </a:spcBef>
              <a:spcAft>
                <a:spcPts val="0"/>
              </a:spcAft>
              <a:buNone/>
            </a:pPr>
            <a:r>
              <a:rPr lang="es-ES" sz="2400" dirty="0">
                <a:solidFill>
                  <a:schemeClr val="accent6">
                    <a:lumMod val="40000"/>
                    <a:lumOff val="60000"/>
                  </a:schemeClr>
                </a:solidFill>
                <a:latin typeface="Nunito Light"/>
                <a:ea typeface="Nunito Light"/>
                <a:cs typeface="Nunito Light"/>
                <a:sym typeface="Nunito Light"/>
              </a:rPr>
              <a:t>KPI:</a:t>
            </a:r>
            <a:endParaRPr sz="2400" dirty="0">
              <a:solidFill>
                <a:schemeClr val="accent6">
                  <a:lumMod val="40000"/>
                  <a:lumOff val="60000"/>
                </a:schemeClr>
              </a:solidFill>
              <a:latin typeface="Nunito Light"/>
              <a:ea typeface="Nunito Light"/>
              <a:cs typeface="Nunito Light"/>
              <a:sym typeface="Nunito Light"/>
            </a:endParaRPr>
          </a:p>
          <a:p>
            <a:pPr marL="0" lvl="0" indent="0" algn="l" rtl="0">
              <a:spcBef>
                <a:spcPts val="0"/>
              </a:spcBef>
              <a:spcAft>
                <a:spcPts val="0"/>
              </a:spcAft>
              <a:buNone/>
            </a:pPr>
            <a:endParaRPr sz="1200" dirty="0">
              <a:solidFill>
                <a:srgbClr val="FFFFFF"/>
              </a:solidFill>
              <a:latin typeface="Nunito Light"/>
              <a:ea typeface="Nunito Light"/>
              <a:cs typeface="Nunito Light"/>
              <a:sym typeface="Nunito Light"/>
            </a:endParaRPr>
          </a:p>
          <a:p>
            <a:pPr marL="114300" lvl="0" algn="l" rtl="0">
              <a:spcBef>
                <a:spcPts val="0"/>
              </a:spcBef>
              <a:spcAft>
                <a:spcPts val="0"/>
              </a:spcAft>
              <a:buClr>
                <a:schemeClr val="lt1"/>
              </a:buClr>
              <a:buSzPts val="1800"/>
            </a:pPr>
            <a:br>
              <a:rPr lang="fr-FR" sz="1200" dirty="0">
                <a:solidFill>
                  <a:srgbClr val="FFFFFF"/>
                </a:solidFill>
                <a:latin typeface="Nunito Light"/>
                <a:ea typeface="Nunito Light"/>
                <a:cs typeface="Nunito Light"/>
                <a:sym typeface="Nunito Light"/>
              </a:rPr>
            </a:br>
            <a:br>
              <a:rPr lang="fr-FR" sz="1400" dirty="0">
                <a:solidFill>
                  <a:schemeClr val="lt1"/>
                </a:solidFill>
                <a:latin typeface="Nunito Light"/>
                <a:ea typeface="Nunito Light"/>
                <a:cs typeface="Nunito Light"/>
                <a:sym typeface="Nunito Light"/>
              </a:rPr>
            </a:br>
            <a:br>
              <a:rPr lang="fr-FR" sz="1400" dirty="0">
                <a:solidFill>
                  <a:schemeClr val="lt1"/>
                </a:solidFill>
                <a:latin typeface="Nunito Light"/>
                <a:ea typeface="Nunito Light"/>
                <a:cs typeface="Nunito Light"/>
                <a:sym typeface="Nunito Light"/>
              </a:rPr>
            </a:br>
            <a:endParaRPr sz="1400" dirty="0">
              <a:solidFill>
                <a:srgbClr val="434343"/>
              </a:solidFill>
              <a:latin typeface="Nunito Light"/>
              <a:ea typeface="Nunito Light"/>
              <a:cs typeface="Nunito Light"/>
              <a:sym typeface="Nunito Light"/>
            </a:endParaRPr>
          </a:p>
        </p:txBody>
      </p:sp>
      <p:sp>
        <p:nvSpPr>
          <p:cNvPr id="10" name="CuadroTexto 9">
            <a:extLst>
              <a:ext uri="{FF2B5EF4-FFF2-40B4-BE49-F238E27FC236}">
                <a16:creationId xmlns:a16="http://schemas.microsoft.com/office/drawing/2014/main" id="{EA51D623-99DA-4FCD-83B5-B69923ABC181}"/>
              </a:ext>
            </a:extLst>
          </p:cNvPr>
          <p:cNvSpPr txBox="1"/>
          <p:nvPr/>
        </p:nvSpPr>
        <p:spPr>
          <a:xfrm>
            <a:off x="184195" y="1052547"/>
            <a:ext cx="5400881" cy="307777"/>
          </a:xfrm>
          <a:prstGeom prst="rect">
            <a:avLst/>
          </a:prstGeom>
          <a:solidFill>
            <a:schemeClr val="accent6">
              <a:lumMod val="20000"/>
              <a:lumOff val="80000"/>
            </a:schemeClr>
          </a:solidFill>
        </p:spPr>
        <p:txBody>
          <a:bodyPr wrap="square" rtlCol="0">
            <a:spAutoFit/>
          </a:bodyPr>
          <a:lstStyle/>
          <a:p>
            <a:r>
              <a:rPr lang="es-ES" dirty="0"/>
              <a:t>* </a:t>
            </a:r>
            <a:r>
              <a:rPr lang="es-ES" dirty="0" err="1"/>
              <a:t>Monthly</a:t>
            </a:r>
            <a:r>
              <a:rPr lang="es-ES" dirty="0"/>
              <a:t> Active </a:t>
            </a:r>
            <a:r>
              <a:rPr lang="es-ES" dirty="0" err="1"/>
              <a:t>Users</a:t>
            </a:r>
            <a:r>
              <a:rPr lang="es-ES" dirty="0"/>
              <a:t> (MAU): </a:t>
            </a:r>
            <a:r>
              <a:rPr lang="es-ES" dirty="0" err="1"/>
              <a:t>number</a:t>
            </a:r>
            <a:r>
              <a:rPr lang="es-ES" dirty="0"/>
              <a:t> </a:t>
            </a:r>
            <a:r>
              <a:rPr lang="es-ES" dirty="0" err="1"/>
              <a:t>of</a:t>
            </a:r>
            <a:r>
              <a:rPr lang="es-ES" dirty="0"/>
              <a:t> </a:t>
            </a:r>
            <a:r>
              <a:rPr lang="es-ES" dirty="0" err="1"/>
              <a:t>unique</a:t>
            </a:r>
            <a:r>
              <a:rPr lang="es-ES" dirty="0"/>
              <a:t> </a:t>
            </a:r>
            <a:r>
              <a:rPr lang="es-ES" dirty="0" err="1"/>
              <a:t>users</a:t>
            </a:r>
            <a:r>
              <a:rPr lang="es-ES" dirty="0"/>
              <a:t> per </a:t>
            </a:r>
            <a:r>
              <a:rPr lang="es-ES" dirty="0" err="1"/>
              <a:t>month</a:t>
            </a:r>
            <a:endParaRPr lang="es-ES" dirty="0"/>
          </a:p>
        </p:txBody>
      </p:sp>
      <p:sp>
        <p:nvSpPr>
          <p:cNvPr id="14" name="CuadroTexto 13">
            <a:extLst>
              <a:ext uri="{FF2B5EF4-FFF2-40B4-BE49-F238E27FC236}">
                <a16:creationId xmlns:a16="http://schemas.microsoft.com/office/drawing/2014/main" id="{CFA28289-B054-4A6C-B50C-5840A0C2E4EA}"/>
              </a:ext>
            </a:extLst>
          </p:cNvPr>
          <p:cNvSpPr txBox="1"/>
          <p:nvPr/>
        </p:nvSpPr>
        <p:spPr>
          <a:xfrm>
            <a:off x="184194" y="1681343"/>
            <a:ext cx="5400882" cy="307777"/>
          </a:xfrm>
          <a:prstGeom prst="rect">
            <a:avLst/>
          </a:prstGeom>
          <a:solidFill>
            <a:schemeClr val="accent6">
              <a:lumMod val="20000"/>
              <a:lumOff val="80000"/>
            </a:schemeClr>
          </a:solidFill>
        </p:spPr>
        <p:txBody>
          <a:bodyPr wrap="square" rtlCol="0">
            <a:spAutoFit/>
          </a:bodyPr>
          <a:lstStyle/>
          <a:p>
            <a:r>
              <a:rPr lang="es-ES" dirty="0"/>
              <a:t>* Control </a:t>
            </a:r>
            <a:r>
              <a:rPr lang="es-ES" dirty="0" err="1"/>
              <a:t>variant</a:t>
            </a:r>
            <a:r>
              <a:rPr lang="es-ES" dirty="0"/>
              <a:t>: </a:t>
            </a:r>
            <a:r>
              <a:rPr lang="es-ES" dirty="0" err="1"/>
              <a:t>The</a:t>
            </a:r>
            <a:r>
              <a:rPr lang="es-ES" dirty="0"/>
              <a:t> </a:t>
            </a:r>
            <a:r>
              <a:rPr lang="es-ES" dirty="0" err="1"/>
              <a:t>group</a:t>
            </a:r>
            <a:r>
              <a:rPr lang="es-ES" dirty="0"/>
              <a:t> </a:t>
            </a:r>
            <a:r>
              <a:rPr lang="es-ES" dirty="0" err="1"/>
              <a:t>that</a:t>
            </a:r>
            <a:r>
              <a:rPr lang="es-ES" dirty="0"/>
              <a:t> </a:t>
            </a:r>
            <a:r>
              <a:rPr lang="es-ES" dirty="0" err="1"/>
              <a:t>receives</a:t>
            </a:r>
            <a:r>
              <a:rPr lang="es-ES" dirty="0"/>
              <a:t> </a:t>
            </a:r>
            <a:r>
              <a:rPr lang="es-ES" dirty="0" err="1"/>
              <a:t>the</a:t>
            </a:r>
            <a:r>
              <a:rPr lang="es-ES" dirty="0"/>
              <a:t> </a:t>
            </a:r>
            <a:r>
              <a:rPr lang="es-ES" dirty="0" err="1"/>
              <a:t>current</a:t>
            </a:r>
            <a:r>
              <a:rPr lang="es-ES" dirty="0"/>
              <a:t> </a:t>
            </a:r>
            <a:r>
              <a:rPr lang="es-ES" dirty="0" err="1"/>
              <a:t>experience</a:t>
            </a:r>
            <a:endParaRPr lang="es-ES" dirty="0"/>
          </a:p>
        </p:txBody>
      </p:sp>
      <p:sp>
        <p:nvSpPr>
          <p:cNvPr id="15" name="CuadroTexto 14">
            <a:extLst>
              <a:ext uri="{FF2B5EF4-FFF2-40B4-BE49-F238E27FC236}">
                <a16:creationId xmlns:a16="http://schemas.microsoft.com/office/drawing/2014/main" id="{5603C64D-10A4-4991-83D6-475A1AF8F28A}"/>
              </a:ext>
            </a:extLst>
          </p:cNvPr>
          <p:cNvSpPr txBox="1"/>
          <p:nvPr/>
        </p:nvSpPr>
        <p:spPr>
          <a:xfrm>
            <a:off x="184194" y="2310140"/>
            <a:ext cx="5400882" cy="307777"/>
          </a:xfrm>
          <a:prstGeom prst="rect">
            <a:avLst/>
          </a:prstGeom>
          <a:solidFill>
            <a:schemeClr val="accent6">
              <a:lumMod val="20000"/>
              <a:lumOff val="80000"/>
            </a:schemeClr>
          </a:solidFill>
        </p:spPr>
        <p:txBody>
          <a:bodyPr wrap="square" rtlCol="0">
            <a:spAutoFit/>
          </a:bodyPr>
          <a:lstStyle/>
          <a:p>
            <a:r>
              <a:rPr lang="es-ES" dirty="0"/>
              <a:t>* </a:t>
            </a:r>
            <a:r>
              <a:rPr lang="es-ES" dirty="0" err="1"/>
              <a:t>Flying</a:t>
            </a:r>
            <a:r>
              <a:rPr lang="es-ES" dirty="0"/>
              <a:t> </a:t>
            </a:r>
            <a:r>
              <a:rPr lang="es-ES" dirty="0" err="1"/>
              <a:t>Participation</a:t>
            </a:r>
            <a:r>
              <a:rPr lang="es-ES" dirty="0"/>
              <a:t> %: Taxi </a:t>
            </a:r>
            <a:r>
              <a:rPr lang="es-ES" dirty="0" err="1"/>
              <a:t>Flyers</a:t>
            </a:r>
            <a:r>
              <a:rPr lang="es-ES" dirty="0"/>
              <a:t> fans / City </a:t>
            </a:r>
            <a:r>
              <a:rPr lang="es-ES" dirty="0" err="1"/>
              <a:t>habitants</a:t>
            </a:r>
            <a:r>
              <a:rPr lang="es-ES" dirty="0"/>
              <a:t> (</a:t>
            </a:r>
            <a:r>
              <a:rPr lang="es-ES" dirty="0" err="1"/>
              <a:t>monthly</a:t>
            </a:r>
            <a:r>
              <a:rPr lang="es-ES" dirty="0"/>
              <a:t>)</a:t>
            </a:r>
          </a:p>
        </p:txBody>
      </p:sp>
      <p:sp>
        <p:nvSpPr>
          <p:cNvPr id="16" name="CuadroTexto 15">
            <a:extLst>
              <a:ext uri="{FF2B5EF4-FFF2-40B4-BE49-F238E27FC236}">
                <a16:creationId xmlns:a16="http://schemas.microsoft.com/office/drawing/2014/main" id="{E8BCA779-E864-4004-96BD-C6AD5BBFD109}"/>
              </a:ext>
            </a:extLst>
          </p:cNvPr>
          <p:cNvSpPr txBox="1"/>
          <p:nvPr/>
        </p:nvSpPr>
        <p:spPr>
          <a:xfrm>
            <a:off x="184193" y="2995392"/>
            <a:ext cx="5400881" cy="307777"/>
          </a:xfrm>
          <a:prstGeom prst="rect">
            <a:avLst/>
          </a:prstGeom>
          <a:solidFill>
            <a:schemeClr val="accent6">
              <a:lumMod val="20000"/>
              <a:lumOff val="80000"/>
            </a:schemeClr>
          </a:solidFill>
        </p:spPr>
        <p:txBody>
          <a:bodyPr wrap="square" rtlCol="0">
            <a:spAutoFit/>
          </a:bodyPr>
          <a:lstStyle/>
          <a:p>
            <a:r>
              <a:rPr lang="es-ES" dirty="0"/>
              <a:t>* New </a:t>
            </a:r>
            <a:r>
              <a:rPr lang="es-ES" dirty="0" err="1"/>
              <a:t>Users</a:t>
            </a:r>
            <a:r>
              <a:rPr lang="es-ES" dirty="0"/>
              <a:t>: (</a:t>
            </a:r>
            <a:r>
              <a:rPr lang="es-ES" dirty="0" err="1"/>
              <a:t>Users</a:t>
            </a:r>
            <a:r>
              <a:rPr lang="es-ES" dirty="0"/>
              <a:t> </a:t>
            </a:r>
            <a:r>
              <a:rPr lang="es-ES" dirty="0" err="1"/>
              <a:t>Qn</a:t>
            </a:r>
            <a:r>
              <a:rPr lang="es-ES" dirty="0"/>
              <a:t> – </a:t>
            </a:r>
            <a:r>
              <a:rPr lang="es-ES" dirty="0" err="1"/>
              <a:t>Users</a:t>
            </a:r>
            <a:r>
              <a:rPr lang="es-ES" dirty="0"/>
              <a:t> </a:t>
            </a:r>
            <a:r>
              <a:rPr lang="es-ES" dirty="0" err="1"/>
              <a:t>Qn</a:t>
            </a:r>
            <a:r>
              <a:rPr lang="es-ES" dirty="0"/>
              <a:t>-1) / </a:t>
            </a:r>
            <a:r>
              <a:rPr lang="es-ES" dirty="0" err="1"/>
              <a:t>Users</a:t>
            </a:r>
            <a:r>
              <a:rPr lang="es-ES" dirty="0"/>
              <a:t> </a:t>
            </a:r>
            <a:r>
              <a:rPr lang="es-ES" dirty="0" err="1"/>
              <a:t>Qn</a:t>
            </a:r>
            <a:r>
              <a:rPr lang="es-ES" dirty="0"/>
              <a:t>-1 </a:t>
            </a:r>
          </a:p>
        </p:txBody>
      </p:sp>
      <p:sp>
        <p:nvSpPr>
          <p:cNvPr id="17" name="CuadroTexto 16">
            <a:extLst>
              <a:ext uri="{FF2B5EF4-FFF2-40B4-BE49-F238E27FC236}">
                <a16:creationId xmlns:a16="http://schemas.microsoft.com/office/drawing/2014/main" id="{D94601E2-4ABF-4231-AF0F-F341FE98B1B7}"/>
              </a:ext>
            </a:extLst>
          </p:cNvPr>
          <p:cNvSpPr txBox="1"/>
          <p:nvPr/>
        </p:nvSpPr>
        <p:spPr>
          <a:xfrm>
            <a:off x="184192" y="3729765"/>
            <a:ext cx="5400881" cy="307777"/>
          </a:xfrm>
          <a:prstGeom prst="rect">
            <a:avLst/>
          </a:prstGeom>
          <a:solidFill>
            <a:schemeClr val="accent6">
              <a:lumMod val="20000"/>
              <a:lumOff val="80000"/>
            </a:schemeClr>
          </a:solidFill>
        </p:spPr>
        <p:txBody>
          <a:bodyPr wrap="square" rtlCol="0">
            <a:spAutoFit/>
          </a:bodyPr>
          <a:lstStyle/>
          <a:p>
            <a:r>
              <a:rPr lang="es-ES" dirty="0"/>
              <a:t>* </a:t>
            </a:r>
            <a:r>
              <a:rPr lang="es-ES" dirty="0" err="1"/>
              <a:t>User</a:t>
            </a:r>
            <a:r>
              <a:rPr lang="es-ES" dirty="0"/>
              <a:t> </a:t>
            </a:r>
            <a:r>
              <a:rPr lang="es-ES" dirty="0" err="1"/>
              <a:t>Churn</a:t>
            </a:r>
            <a:r>
              <a:rPr lang="es-ES" dirty="0"/>
              <a:t>: </a:t>
            </a:r>
            <a:r>
              <a:rPr lang="es-ES" dirty="0" err="1"/>
              <a:t>Users</a:t>
            </a:r>
            <a:r>
              <a:rPr lang="es-ES" dirty="0"/>
              <a:t> </a:t>
            </a:r>
            <a:r>
              <a:rPr lang="es-ES" dirty="0" err="1"/>
              <a:t>Qn</a:t>
            </a:r>
            <a:r>
              <a:rPr lang="es-ES" dirty="0"/>
              <a:t> – </a:t>
            </a:r>
            <a:r>
              <a:rPr lang="es-ES" dirty="0" err="1"/>
              <a:t>Users</a:t>
            </a:r>
            <a:r>
              <a:rPr lang="es-ES" dirty="0"/>
              <a:t> </a:t>
            </a:r>
            <a:r>
              <a:rPr lang="es-ES" dirty="0" err="1"/>
              <a:t>Qn</a:t>
            </a:r>
            <a:r>
              <a:rPr lang="es-ES" dirty="0"/>
              <a:t>-1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28"/>
        <p:cNvGrpSpPr/>
        <p:nvPr/>
      </p:nvGrpSpPr>
      <p:grpSpPr>
        <a:xfrm>
          <a:off x="0" y="0"/>
          <a:ext cx="0" cy="0"/>
          <a:chOff x="0" y="0"/>
          <a:chExt cx="0" cy="0"/>
        </a:xfrm>
      </p:grpSpPr>
      <p:sp>
        <p:nvSpPr>
          <p:cNvPr id="229" name="Google Shape;229;p46"/>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hypotheses around what thresholds your KPIs would need to hit in order to determine success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3489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will need to use the SQL workspace provided in the Classroom, and </a:t>
            </a:r>
            <a:r>
              <a:rPr lang="en" sz="1800" u="sng">
                <a:solidFill>
                  <a:schemeClr val="hlink"/>
                </a:solidFill>
                <a:latin typeface="Nunito Light"/>
                <a:ea typeface="Nunito Light"/>
                <a:cs typeface="Nunito Light"/>
                <a:sym typeface="Nunito Light"/>
                <a:hlinkClick r:id="rId3"/>
              </a:rPr>
              <a:t>Tableau Public</a:t>
            </a:r>
            <a:r>
              <a:rPr lang="en" sz="1800">
                <a:solidFill>
                  <a:srgbClr val="434343"/>
                </a:solidFill>
                <a:latin typeface="Nunito Light"/>
                <a:ea typeface="Nunito Light"/>
                <a:cs typeface="Nunito Light"/>
                <a:sym typeface="Nunito Light"/>
              </a:rPr>
              <a:t>, in order to successfully complete the project.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You’ll present your answers, findings, and insights in the Answer Slides found in this deck. Feel free to include any additional slides, if needed.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3"/>
        <p:cNvGrpSpPr/>
        <p:nvPr/>
      </p:nvGrpSpPr>
      <p:grpSpPr>
        <a:xfrm>
          <a:off x="0" y="0"/>
          <a:ext cx="0" cy="0"/>
          <a:chOff x="0" y="0"/>
          <a:chExt cx="0" cy="0"/>
        </a:xfrm>
      </p:grpSpPr>
      <p:sp>
        <p:nvSpPr>
          <p:cNvPr id="234" name="Google Shape;234;p47"/>
          <p:cNvSpPr txBox="1">
            <a:spLocks noGrp="1"/>
          </p:cNvSpPr>
          <p:nvPr>
            <p:ph type="ctrTitle"/>
          </p:nvPr>
        </p:nvSpPr>
        <p:spPr>
          <a:xfrm>
            <a:off x="118412" y="177875"/>
            <a:ext cx="60653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s-ES" sz="1200" dirty="0" err="1">
                <a:solidFill>
                  <a:srgbClr val="002060"/>
                </a:solidFill>
                <a:latin typeface="Arial" panose="020B0604020202020204" pitchFamily="34" charset="0"/>
                <a:ea typeface="Nunito Light"/>
                <a:cs typeface="Arial" panose="020B0604020202020204" pitchFamily="34" charset="0"/>
                <a:sym typeface="Nunito Light"/>
              </a:rPr>
              <a:t>It</a:t>
            </a:r>
            <a:r>
              <a:rPr lang="es-ES" sz="1200" dirty="0">
                <a:solidFill>
                  <a:srgbClr val="002060"/>
                </a:solidFill>
                <a:latin typeface="Arial" panose="020B0604020202020204" pitchFamily="34" charset="0"/>
                <a:ea typeface="Nunito Light"/>
                <a:cs typeface="Arial" panose="020B0604020202020204" pitchFamily="34" charset="0"/>
                <a:sym typeface="Nunito Light"/>
              </a:rPr>
              <a:t> has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been</a:t>
            </a:r>
            <a:r>
              <a:rPr lang="es-ES" sz="1200" dirty="0">
                <a:solidFill>
                  <a:srgbClr val="002060"/>
                </a:solidFill>
                <a:latin typeface="Arial" panose="020B0604020202020204" pitchFamily="34" charset="0"/>
                <a:ea typeface="Nunito Light"/>
                <a:cs typeface="Arial" panose="020B0604020202020204" pitchFamily="34" charset="0"/>
                <a:sym typeface="Nunito Light"/>
              </a:rPr>
              <a:t>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planned</a:t>
            </a:r>
            <a:r>
              <a:rPr lang="es-ES" sz="1200" dirty="0">
                <a:solidFill>
                  <a:srgbClr val="002060"/>
                </a:solidFill>
                <a:latin typeface="Arial" panose="020B0604020202020204" pitchFamily="34" charset="0"/>
                <a:ea typeface="Nunito Light"/>
                <a:cs typeface="Arial" panose="020B0604020202020204" pitchFamily="34" charset="0"/>
                <a:sym typeface="Nunito Light"/>
              </a:rPr>
              <a:t>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to</a:t>
            </a:r>
            <a:r>
              <a:rPr lang="es-ES" sz="1200" dirty="0">
                <a:solidFill>
                  <a:srgbClr val="002060"/>
                </a:solidFill>
                <a:latin typeface="Arial" panose="020B0604020202020204" pitchFamily="34" charset="0"/>
                <a:ea typeface="Nunito Light"/>
                <a:cs typeface="Arial" panose="020B0604020202020204" pitchFamily="34" charset="0"/>
                <a:sym typeface="Nunito Light"/>
              </a:rPr>
              <a:t> be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about</a:t>
            </a:r>
            <a:r>
              <a:rPr lang="es-ES" sz="1200" dirty="0">
                <a:solidFill>
                  <a:srgbClr val="002060"/>
                </a:solidFill>
                <a:latin typeface="Arial" panose="020B0604020202020204" pitchFamily="34" charset="0"/>
                <a:ea typeface="Nunito Light"/>
                <a:cs typeface="Arial" panose="020B0604020202020204" pitchFamily="34" charset="0"/>
                <a:sym typeface="Nunito Light"/>
              </a:rPr>
              <a:t> 15.000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users</a:t>
            </a:r>
            <a:r>
              <a:rPr lang="es-ES" sz="1200" dirty="0">
                <a:solidFill>
                  <a:srgbClr val="002060"/>
                </a:solidFill>
                <a:latin typeface="Arial" panose="020B0604020202020204" pitchFamily="34" charset="0"/>
                <a:ea typeface="Nunito Light"/>
                <a:cs typeface="Arial" panose="020B0604020202020204" pitchFamily="34" charset="0"/>
                <a:sym typeface="Nunito Light"/>
              </a:rPr>
              <a:t>,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who</a:t>
            </a:r>
            <a:r>
              <a:rPr lang="es-ES" sz="1200" dirty="0">
                <a:solidFill>
                  <a:srgbClr val="002060"/>
                </a:solidFill>
                <a:latin typeface="Arial" panose="020B0604020202020204" pitchFamily="34" charset="0"/>
                <a:ea typeface="Nunito Light"/>
                <a:cs typeface="Arial" panose="020B0604020202020204" pitchFamily="34" charset="0"/>
                <a:sym typeface="Nunito Light"/>
              </a:rPr>
              <a:t>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might</a:t>
            </a:r>
            <a:r>
              <a:rPr lang="es-ES" sz="1200" dirty="0">
                <a:solidFill>
                  <a:srgbClr val="002060"/>
                </a:solidFill>
                <a:latin typeface="Arial" panose="020B0604020202020204" pitchFamily="34" charset="0"/>
                <a:ea typeface="Nunito Light"/>
                <a:cs typeface="Arial" panose="020B0604020202020204" pitchFamily="34" charset="0"/>
                <a:sym typeface="Nunito Light"/>
              </a:rPr>
              <a:t>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take</a:t>
            </a:r>
            <a:r>
              <a:rPr lang="es-ES" sz="1200" dirty="0">
                <a:solidFill>
                  <a:srgbClr val="002060"/>
                </a:solidFill>
                <a:latin typeface="Arial" panose="020B0604020202020204" pitchFamily="34" charset="0"/>
                <a:ea typeface="Nunito Light"/>
                <a:cs typeface="Arial" panose="020B0604020202020204" pitchFamily="34" charset="0"/>
                <a:sym typeface="Nunito Light"/>
              </a:rPr>
              <a:t>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the</a:t>
            </a:r>
            <a:r>
              <a:rPr lang="es-ES" sz="1200" dirty="0">
                <a:solidFill>
                  <a:srgbClr val="002060"/>
                </a:solidFill>
                <a:latin typeface="Arial" panose="020B0604020202020204" pitchFamily="34" charset="0"/>
                <a:ea typeface="Nunito Light"/>
                <a:cs typeface="Arial" panose="020B0604020202020204" pitchFamily="34" charset="0"/>
                <a:sym typeface="Nunito Light"/>
              </a:rPr>
              <a:t>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flying</a:t>
            </a:r>
            <a:r>
              <a:rPr lang="es-ES" sz="1200" dirty="0">
                <a:solidFill>
                  <a:srgbClr val="002060"/>
                </a:solidFill>
                <a:latin typeface="Arial" panose="020B0604020202020204" pitchFamily="34" charset="0"/>
                <a:ea typeface="Nunito Light"/>
                <a:cs typeface="Arial" panose="020B0604020202020204" pitchFamily="34" charset="0"/>
                <a:sym typeface="Nunito Light"/>
              </a:rPr>
              <a:t> taxi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over</a:t>
            </a:r>
            <a:r>
              <a:rPr lang="es-ES" sz="1200" dirty="0">
                <a:solidFill>
                  <a:srgbClr val="002060"/>
                </a:solidFill>
                <a:latin typeface="Arial" panose="020B0604020202020204" pitchFamily="34" charset="0"/>
                <a:ea typeface="Nunito Light"/>
                <a:cs typeface="Arial" panose="020B0604020202020204" pitchFamily="34" charset="0"/>
                <a:sym typeface="Nunito Light"/>
              </a:rPr>
              <a:t> 2 times /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week</a:t>
            </a:r>
            <a:r>
              <a:rPr lang="es-ES" sz="1200" dirty="0">
                <a:solidFill>
                  <a:srgbClr val="002060"/>
                </a:solidFill>
                <a:latin typeface="Arial" panose="020B0604020202020204" pitchFamily="34" charset="0"/>
                <a:ea typeface="Nunito Light"/>
                <a:cs typeface="Arial" panose="020B0604020202020204" pitchFamily="34" charset="0"/>
                <a:sym typeface="Nunito Light"/>
              </a:rPr>
              <a:t>, at </a:t>
            </a:r>
            <a:r>
              <a:rPr lang="es-ES" sz="1200" dirty="0" err="1">
                <a:solidFill>
                  <a:srgbClr val="002060"/>
                </a:solidFill>
                <a:latin typeface="Arial" panose="020B0604020202020204" pitchFamily="34" charset="0"/>
                <a:ea typeface="Nunito Light"/>
                <a:cs typeface="Arial" panose="020B0604020202020204" pitchFamily="34" charset="0"/>
                <a:sym typeface="Nunito Light"/>
              </a:rPr>
              <a:t>least</a:t>
            </a:r>
            <a:r>
              <a:rPr lang="es-ES" sz="1200" dirty="0">
                <a:solidFill>
                  <a:srgbClr val="002060"/>
                </a:solidFill>
                <a:latin typeface="Arial" panose="020B0604020202020204" pitchFamily="34" charset="0"/>
                <a:ea typeface="Nunito Light"/>
                <a:cs typeface="Arial" panose="020B0604020202020204" pitchFamily="34" charset="0"/>
                <a:sym typeface="Nunito Light"/>
              </a:rPr>
              <a:t>. </a:t>
            </a:r>
            <a:endParaRPr sz="1400" dirty="0">
              <a:solidFill>
                <a:srgbClr val="002060"/>
              </a:solidFill>
              <a:latin typeface="Arial" panose="020B0604020202020204" pitchFamily="34" charset="0"/>
              <a:ea typeface="Nunito Light"/>
              <a:cs typeface="Arial" panose="020B0604020202020204" pitchFamily="34" charset="0"/>
              <a:sym typeface="Nunito Light"/>
            </a:endParaRPr>
          </a:p>
          <a:p>
            <a:pPr marL="0" lvl="0" indent="0" algn="l" rtl="0">
              <a:spcBef>
                <a:spcPts val="0"/>
              </a:spcBef>
              <a:spcAft>
                <a:spcPts val="0"/>
              </a:spcAft>
              <a:buNone/>
            </a:pPr>
            <a:endParaRPr sz="1400" dirty="0">
              <a:solidFill>
                <a:srgbClr val="434343"/>
              </a:solidFill>
              <a:latin typeface="Arial" panose="020B0604020202020204" pitchFamily="34" charset="0"/>
              <a:ea typeface="Nunito Light"/>
              <a:cs typeface="Arial" panose="020B0604020202020204" pitchFamily="34" charset="0"/>
              <a:sym typeface="Nunito Light"/>
            </a:endParaRPr>
          </a:p>
          <a:p>
            <a:pPr marL="0" lvl="0" indent="0" algn="l" rtl="0">
              <a:spcBef>
                <a:spcPts val="0"/>
              </a:spcBef>
              <a:spcAft>
                <a:spcPts val="0"/>
              </a:spcAft>
              <a:buNone/>
            </a:pPr>
            <a:r>
              <a:rPr lang="es-ES" sz="1400" dirty="0"/>
              <a:t> * </a:t>
            </a:r>
            <a:r>
              <a:rPr lang="es-ES" sz="1400" u="sng" dirty="0"/>
              <a:t>Control </a:t>
            </a:r>
            <a:r>
              <a:rPr lang="es-ES" sz="1400" u="sng" dirty="0" err="1"/>
              <a:t>variant</a:t>
            </a:r>
            <a:r>
              <a:rPr lang="es-ES" sz="1400" u="sng" dirty="0"/>
              <a:t>: </a:t>
            </a:r>
            <a:br>
              <a:rPr lang="es-ES" sz="1400" dirty="0"/>
            </a:br>
            <a:r>
              <a:rPr lang="es-ES" sz="1400" dirty="0"/>
              <a:t> </a:t>
            </a:r>
            <a:r>
              <a:rPr lang="es-ES" sz="1200" dirty="0" err="1">
                <a:solidFill>
                  <a:srgbClr val="002060"/>
                </a:solidFill>
              </a:rPr>
              <a:t>For</a:t>
            </a:r>
            <a:r>
              <a:rPr lang="es-ES" sz="1200" dirty="0">
                <a:solidFill>
                  <a:srgbClr val="002060"/>
                </a:solidFill>
              </a:rPr>
              <a:t> </a:t>
            </a:r>
            <a:r>
              <a:rPr lang="es-ES" sz="1200" dirty="0" err="1">
                <a:solidFill>
                  <a:srgbClr val="002060"/>
                </a:solidFill>
              </a:rPr>
              <a:t>tagged</a:t>
            </a:r>
            <a:r>
              <a:rPr lang="es-ES" sz="1200" dirty="0">
                <a:solidFill>
                  <a:srgbClr val="002060"/>
                </a:solidFill>
              </a:rPr>
              <a:t> </a:t>
            </a:r>
            <a:r>
              <a:rPr lang="es-ES" sz="1200" dirty="0" err="1">
                <a:solidFill>
                  <a:srgbClr val="002060"/>
                </a:solidFill>
              </a:rPr>
              <a:t>demographic</a:t>
            </a:r>
            <a:r>
              <a:rPr lang="es-ES" sz="1200" dirty="0">
                <a:solidFill>
                  <a:srgbClr val="002060"/>
                </a:solidFill>
              </a:rPr>
              <a:t> </a:t>
            </a:r>
            <a:r>
              <a:rPr lang="es-ES" sz="1200" dirty="0" err="1">
                <a:solidFill>
                  <a:srgbClr val="002060"/>
                </a:solidFill>
              </a:rPr>
              <a:t>groups</a:t>
            </a:r>
            <a:r>
              <a:rPr lang="es-ES" sz="1200" dirty="0">
                <a:solidFill>
                  <a:srgbClr val="002060"/>
                </a:solidFill>
              </a:rPr>
              <a:t>, </a:t>
            </a:r>
            <a:r>
              <a:rPr lang="es-ES" sz="1200" dirty="0" err="1">
                <a:solidFill>
                  <a:srgbClr val="002060"/>
                </a:solidFill>
              </a:rPr>
              <a:t>it</a:t>
            </a:r>
            <a:r>
              <a:rPr lang="es-ES" sz="1200" dirty="0">
                <a:solidFill>
                  <a:srgbClr val="002060"/>
                </a:solidFill>
              </a:rPr>
              <a:t> has </a:t>
            </a:r>
            <a:r>
              <a:rPr lang="es-ES" sz="1200" dirty="0" err="1">
                <a:solidFill>
                  <a:srgbClr val="002060"/>
                </a:solidFill>
              </a:rPr>
              <a:t>been</a:t>
            </a:r>
            <a:r>
              <a:rPr lang="es-ES" sz="1200" dirty="0">
                <a:solidFill>
                  <a:srgbClr val="002060"/>
                </a:solidFill>
              </a:rPr>
              <a:t> </a:t>
            </a:r>
            <a:r>
              <a:rPr lang="es-ES" sz="1200" dirty="0" err="1">
                <a:solidFill>
                  <a:srgbClr val="002060"/>
                </a:solidFill>
              </a:rPr>
              <a:t>thought</a:t>
            </a:r>
            <a:r>
              <a:rPr lang="es-ES" sz="1200" dirty="0">
                <a:solidFill>
                  <a:srgbClr val="002060"/>
                </a:solidFill>
              </a:rPr>
              <a:t> </a:t>
            </a:r>
            <a:r>
              <a:rPr lang="es-ES" sz="1200" dirty="0" err="1">
                <a:solidFill>
                  <a:srgbClr val="002060"/>
                </a:solidFill>
              </a:rPr>
              <a:t>about</a:t>
            </a:r>
            <a:r>
              <a:rPr lang="es-ES" sz="1200" dirty="0">
                <a:solidFill>
                  <a:srgbClr val="002060"/>
                </a:solidFill>
              </a:rPr>
              <a:t>: </a:t>
            </a:r>
            <a:r>
              <a:rPr lang="es-ES" sz="1200" dirty="0" err="1">
                <a:solidFill>
                  <a:srgbClr val="002060"/>
                </a:solidFill>
              </a:rPr>
              <a:t>male</a:t>
            </a:r>
            <a:r>
              <a:rPr lang="es-ES" sz="1200" dirty="0">
                <a:solidFill>
                  <a:srgbClr val="002060"/>
                </a:solidFill>
              </a:rPr>
              <a:t>/</a:t>
            </a:r>
            <a:r>
              <a:rPr lang="es-ES" sz="1200" dirty="0" err="1">
                <a:solidFill>
                  <a:srgbClr val="002060"/>
                </a:solidFill>
              </a:rPr>
              <a:t>female</a:t>
            </a:r>
            <a:r>
              <a:rPr lang="es-ES" sz="1200" dirty="0">
                <a:solidFill>
                  <a:srgbClr val="002060"/>
                </a:solidFill>
              </a:rPr>
              <a:t>, 35 / 65 </a:t>
            </a:r>
            <a:r>
              <a:rPr lang="es-ES" sz="1200" dirty="0" err="1">
                <a:solidFill>
                  <a:srgbClr val="002060"/>
                </a:solidFill>
              </a:rPr>
              <a:t>years</a:t>
            </a:r>
            <a:r>
              <a:rPr lang="es-ES" sz="1200" dirty="0">
                <a:solidFill>
                  <a:srgbClr val="002060"/>
                </a:solidFill>
              </a:rPr>
              <a:t> </a:t>
            </a:r>
            <a:r>
              <a:rPr lang="es-ES" sz="1200" dirty="0" err="1">
                <a:solidFill>
                  <a:srgbClr val="002060"/>
                </a:solidFill>
              </a:rPr>
              <a:t>old</a:t>
            </a:r>
            <a:r>
              <a:rPr lang="es-ES" sz="1200" dirty="0">
                <a:solidFill>
                  <a:srgbClr val="002060"/>
                </a:solidFill>
              </a:rPr>
              <a:t>,  50,000 / 70,000$ </a:t>
            </a:r>
            <a:r>
              <a:rPr lang="es-ES" sz="1200" dirty="0" err="1">
                <a:solidFill>
                  <a:srgbClr val="002060"/>
                </a:solidFill>
              </a:rPr>
              <a:t>year</a:t>
            </a:r>
            <a:r>
              <a:rPr lang="es-ES" sz="1200" dirty="0">
                <a:solidFill>
                  <a:srgbClr val="002060"/>
                </a:solidFill>
              </a:rPr>
              <a:t>, </a:t>
            </a:r>
            <a:r>
              <a:rPr lang="es-ES" sz="1200" dirty="0" err="1">
                <a:solidFill>
                  <a:srgbClr val="002060"/>
                </a:solidFill>
              </a:rPr>
              <a:t>liviing</a:t>
            </a:r>
            <a:r>
              <a:rPr lang="es-ES" sz="1200" dirty="0">
                <a:solidFill>
                  <a:srgbClr val="002060"/>
                </a:solidFill>
              </a:rPr>
              <a:t> in a </a:t>
            </a:r>
            <a:r>
              <a:rPr lang="es-ES" sz="1200" dirty="0" err="1">
                <a:solidFill>
                  <a:srgbClr val="002060"/>
                </a:solidFill>
              </a:rPr>
              <a:t>down</a:t>
            </a:r>
            <a:r>
              <a:rPr lang="es-ES" sz="1200" dirty="0">
                <a:solidFill>
                  <a:srgbClr val="002060"/>
                </a:solidFill>
              </a:rPr>
              <a:t> </a:t>
            </a:r>
            <a:r>
              <a:rPr lang="es-ES" sz="1200" dirty="0" err="1">
                <a:solidFill>
                  <a:srgbClr val="002060"/>
                </a:solidFill>
              </a:rPr>
              <a:t>town</a:t>
            </a:r>
            <a:r>
              <a:rPr lang="es-ES" sz="1200" dirty="0">
                <a:solidFill>
                  <a:srgbClr val="002060"/>
                </a:solidFill>
              </a:rPr>
              <a:t> área, </a:t>
            </a:r>
            <a:r>
              <a:rPr lang="es-ES" sz="1200" dirty="0" err="1">
                <a:solidFill>
                  <a:srgbClr val="002060"/>
                </a:solidFill>
              </a:rPr>
              <a:t>mostly</a:t>
            </a:r>
            <a:r>
              <a:rPr lang="es-ES" sz="1200" dirty="0">
                <a:solidFill>
                  <a:srgbClr val="002060"/>
                </a:solidFill>
              </a:rPr>
              <a:t>.</a:t>
            </a:r>
            <a:br>
              <a:rPr lang="es-ES" sz="1200" dirty="0">
                <a:solidFill>
                  <a:srgbClr val="002060"/>
                </a:solidFill>
              </a:rPr>
            </a:br>
            <a:br>
              <a:rPr lang="es-ES" sz="1200" dirty="0">
                <a:solidFill>
                  <a:srgbClr val="002060"/>
                </a:solidFill>
              </a:rPr>
            </a:br>
            <a:r>
              <a:rPr lang="es-ES" sz="1600" dirty="0">
                <a:solidFill>
                  <a:srgbClr val="002060"/>
                </a:solidFill>
              </a:rPr>
              <a:t> * </a:t>
            </a:r>
            <a:r>
              <a:rPr lang="es-ES" sz="1400" u="sng" dirty="0" err="1"/>
              <a:t>Flying</a:t>
            </a:r>
            <a:r>
              <a:rPr lang="es-ES" sz="1400" u="sng" dirty="0"/>
              <a:t>  </a:t>
            </a:r>
            <a:r>
              <a:rPr lang="es-ES" sz="1400" u="sng" dirty="0" err="1"/>
              <a:t>Users</a:t>
            </a:r>
            <a:r>
              <a:rPr lang="es-ES" sz="1400" u="sng" dirty="0"/>
              <a:t> </a:t>
            </a:r>
            <a:r>
              <a:rPr lang="es-ES" sz="1400" u="sng" dirty="0" err="1"/>
              <a:t>Participation</a:t>
            </a:r>
            <a:r>
              <a:rPr lang="es-ES" sz="1400" u="sng" dirty="0"/>
              <a:t> %: </a:t>
            </a:r>
            <a:br>
              <a:rPr lang="es-ES" sz="1200" u="sng" dirty="0"/>
            </a:br>
            <a:r>
              <a:rPr lang="es-ES" sz="1200" dirty="0" err="1">
                <a:solidFill>
                  <a:srgbClr val="002060"/>
                </a:solidFill>
              </a:rPr>
              <a:t>Company`s</a:t>
            </a:r>
            <a:r>
              <a:rPr lang="es-ES" sz="1200" dirty="0">
                <a:solidFill>
                  <a:srgbClr val="002060"/>
                </a:solidFill>
              </a:rPr>
              <a:t> </a:t>
            </a:r>
            <a:r>
              <a:rPr lang="es-ES" sz="1200" dirty="0" err="1">
                <a:solidFill>
                  <a:srgbClr val="002060"/>
                </a:solidFill>
              </a:rPr>
              <a:t>executives</a:t>
            </a:r>
            <a:r>
              <a:rPr lang="es-ES" sz="1200" dirty="0">
                <a:solidFill>
                  <a:srgbClr val="002060"/>
                </a:solidFill>
              </a:rPr>
              <a:t> </a:t>
            </a:r>
            <a:r>
              <a:rPr lang="es-ES" sz="1200" dirty="0" err="1">
                <a:solidFill>
                  <a:srgbClr val="002060"/>
                </a:solidFill>
              </a:rPr>
              <a:t>discussed</a:t>
            </a:r>
            <a:r>
              <a:rPr lang="es-ES" sz="1200" dirty="0">
                <a:solidFill>
                  <a:srgbClr val="002060"/>
                </a:solidFill>
              </a:rPr>
              <a:t> </a:t>
            </a:r>
            <a:r>
              <a:rPr lang="es-ES" sz="1200" dirty="0" err="1">
                <a:solidFill>
                  <a:srgbClr val="002060"/>
                </a:solidFill>
              </a:rPr>
              <a:t>about</a:t>
            </a:r>
            <a:r>
              <a:rPr lang="es-ES" sz="1200" dirty="0">
                <a:solidFill>
                  <a:srgbClr val="002060"/>
                </a:solidFill>
              </a:rPr>
              <a:t> </a:t>
            </a:r>
            <a:r>
              <a:rPr lang="es-ES" sz="1200" dirty="0" err="1">
                <a:solidFill>
                  <a:srgbClr val="002060"/>
                </a:solidFill>
              </a:rPr>
              <a:t>having</a:t>
            </a:r>
            <a:r>
              <a:rPr lang="es-ES" sz="1200" dirty="0">
                <a:solidFill>
                  <a:srgbClr val="002060"/>
                </a:solidFill>
              </a:rPr>
              <a:t> </a:t>
            </a:r>
            <a:r>
              <a:rPr lang="es-ES" sz="1200" dirty="0" err="1">
                <a:solidFill>
                  <a:srgbClr val="002060"/>
                </a:solidFill>
              </a:rPr>
              <a:t>about</a:t>
            </a:r>
            <a:r>
              <a:rPr lang="es-ES" sz="1200" dirty="0">
                <a:solidFill>
                  <a:srgbClr val="002060"/>
                </a:solidFill>
              </a:rPr>
              <a:t> 1,5 / 3% </a:t>
            </a:r>
            <a:r>
              <a:rPr lang="es-ES" sz="1200" dirty="0" err="1">
                <a:solidFill>
                  <a:srgbClr val="002060"/>
                </a:solidFill>
              </a:rPr>
              <a:t>monthly</a:t>
            </a:r>
            <a:r>
              <a:rPr lang="es-ES" sz="1200" dirty="0">
                <a:solidFill>
                  <a:srgbClr val="002060"/>
                </a:solidFill>
              </a:rPr>
              <a:t>      </a:t>
            </a:r>
            <a:r>
              <a:rPr lang="es-ES" sz="1200" dirty="0" err="1">
                <a:solidFill>
                  <a:srgbClr val="002060"/>
                </a:solidFill>
              </a:rPr>
              <a:t>from</a:t>
            </a:r>
            <a:r>
              <a:rPr lang="es-ES" sz="1200" dirty="0">
                <a:solidFill>
                  <a:srgbClr val="002060"/>
                </a:solidFill>
              </a:rPr>
              <a:t> </a:t>
            </a:r>
            <a:r>
              <a:rPr lang="es-ES" sz="1200" dirty="0" err="1">
                <a:solidFill>
                  <a:srgbClr val="002060"/>
                </a:solidFill>
              </a:rPr>
              <a:t>citizens</a:t>
            </a:r>
            <a:r>
              <a:rPr lang="es-ES" sz="1200" dirty="0">
                <a:solidFill>
                  <a:srgbClr val="002060"/>
                </a:solidFill>
              </a:rPr>
              <a:t> in NY </a:t>
            </a:r>
            <a:r>
              <a:rPr lang="es-ES" sz="1200" dirty="0" err="1">
                <a:solidFill>
                  <a:srgbClr val="002060"/>
                </a:solidFill>
              </a:rPr>
              <a:t>would</a:t>
            </a:r>
            <a:r>
              <a:rPr lang="es-ES" sz="1200" dirty="0">
                <a:solidFill>
                  <a:srgbClr val="002060"/>
                </a:solidFill>
              </a:rPr>
              <a:t> be </a:t>
            </a:r>
            <a:r>
              <a:rPr lang="es-ES" sz="1200" dirty="0" err="1">
                <a:solidFill>
                  <a:srgbClr val="002060"/>
                </a:solidFill>
              </a:rPr>
              <a:t>considered</a:t>
            </a:r>
            <a:r>
              <a:rPr lang="es-ES" sz="1200" dirty="0">
                <a:solidFill>
                  <a:srgbClr val="002060"/>
                </a:solidFill>
              </a:rPr>
              <a:t> </a:t>
            </a:r>
            <a:r>
              <a:rPr lang="es-ES" sz="1200" dirty="0" err="1">
                <a:solidFill>
                  <a:srgbClr val="002060"/>
                </a:solidFill>
              </a:rPr>
              <a:t>successful</a:t>
            </a:r>
            <a:r>
              <a:rPr lang="es-ES" sz="1200" dirty="0">
                <a:solidFill>
                  <a:srgbClr val="002060"/>
                </a:solidFill>
              </a:rPr>
              <a:t> and </a:t>
            </a:r>
            <a:r>
              <a:rPr lang="es-ES" sz="1200" dirty="0" err="1">
                <a:solidFill>
                  <a:srgbClr val="002060"/>
                </a:solidFill>
              </a:rPr>
              <a:t>profitable</a:t>
            </a:r>
            <a:r>
              <a:rPr lang="es-ES" sz="1200" dirty="0">
                <a:solidFill>
                  <a:srgbClr val="002060"/>
                </a:solidFill>
              </a:rPr>
              <a:t>. </a:t>
            </a:r>
            <a:r>
              <a:rPr lang="es-ES" sz="1200" dirty="0" err="1">
                <a:solidFill>
                  <a:srgbClr val="002060"/>
                </a:solidFill>
              </a:rPr>
              <a:t>Counting</a:t>
            </a:r>
            <a:r>
              <a:rPr lang="es-ES" sz="1200" dirty="0">
                <a:solidFill>
                  <a:srgbClr val="002060"/>
                </a:solidFill>
              </a:rPr>
              <a:t> </a:t>
            </a:r>
            <a:r>
              <a:rPr lang="es-ES" sz="1200" dirty="0" err="1">
                <a:solidFill>
                  <a:srgbClr val="002060"/>
                </a:solidFill>
              </a:rPr>
              <a:t>with</a:t>
            </a:r>
            <a:r>
              <a:rPr lang="es-ES" sz="1200" dirty="0">
                <a:solidFill>
                  <a:srgbClr val="002060"/>
                </a:solidFill>
              </a:rPr>
              <a:t> 37% </a:t>
            </a:r>
            <a:r>
              <a:rPr lang="es-ES" sz="1200" dirty="0" err="1">
                <a:solidFill>
                  <a:srgbClr val="002060"/>
                </a:solidFill>
              </a:rPr>
              <a:t>of</a:t>
            </a:r>
            <a:r>
              <a:rPr lang="es-ES" sz="1200" dirty="0">
                <a:solidFill>
                  <a:srgbClr val="002060"/>
                </a:solidFill>
              </a:rPr>
              <a:t> </a:t>
            </a:r>
            <a:r>
              <a:rPr lang="es-ES" sz="1200" dirty="0" err="1">
                <a:solidFill>
                  <a:srgbClr val="002060"/>
                </a:solidFill>
              </a:rPr>
              <a:t>flying</a:t>
            </a:r>
            <a:r>
              <a:rPr lang="es-ES" sz="1200" dirty="0">
                <a:solidFill>
                  <a:srgbClr val="002060"/>
                </a:solidFill>
              </a:rPr>
              <a:t> taxi </a:t>
            </a:r>
            <a:r>
              <a:rPr lang="es-ES" sz="1200" dirty="0" err="1">
                <a:solidFill>
                  <a:srgbClr val="002060"/>
                </a:solidFill>
              </a:rPr>
              <a:t>users</a:t>
            </a:r>
            <a:r>
              <a:rPr lang="es-ES" sz="1200" dirty="0">
                <a:solidFill>
                  <a:srgbClr val="002060"/>
                </a:solidFill>
              </a:rPr>
              <a:t> </a:t>
            </a:r>
            <a:r>
              <a:rPr lang="es-ES" sz="1200" dirty="0" err="1">
                <a:solidFill>
                  <a:srgbClr val="002060"/>
                </a:solidFill>
              </a:rPr>
              <a:t>from</a:t>
            </a:r>
            <a:r>
              <a:rPr lang="es-ES" sz="1200" dirty="0">
                <a:solidFill>
                  <a:srgbClr val="002060"/>
                </a:solidFill>
              </a:rPr>
              <a:t> taxi </a:t>
            </a:r>
            <a:r>
              <a:rPr lang="es-ES" sz="1200" dirty="0" err="1">
                <a:solidFill>
                  <a:srgbClr val="002060"/>
                </a:solidFill>
              </a:rPr>
              <a:t>standar</a:t>
            </a:r>
            <a:r>
              <a:rPr lang="es-ES" sz="1200" dirty="0">
                <a:solidFill>
                  <a:srgbClr val="002060"/>
                </a:solidFill>
              </a:rPr>
              <a:t> </a:t>
            </a:r>
            <a:r>
              <a:rPr lang="es-ES" sz="1200" dirty="0" err="1">
                <a:solidFill>
                  <a:srgbClr val="002060"/>
                </a:solidFill>
              </a:rPr>
              <a:t>users</a:t>
            </a:r>
            <a:r>
              <a:rPr lang="es-ES" sz="1200" dirty="0">
                <a:solidFill>
                  <a:srgbClr val="002060"/>
                </a:solidFill>
              </a:rPr>
              <a:t> / </a:t>
            </a:r>
            <a:r>
              <a:rPr lang="es-ES" sz="1200" dirty="0" err="1">
                <a:solidFill>
                  <a:srgbClr val="002060"/>
                </a:solidFill>
              </a:rPr>
              <a:t>monthly</a:t>
            </a:r>
            <a:r>
              <a:rPr lang="es-ES" sz="1200" dirty="0">
                <a:solidFill>
                  <a:srgbClr val="002060"/>
                </a:solidFill>
              </a:rPr>
              <a:t> </a:t>
            </a:r>
            <a:r>
              <a:rPr lang="es-ES" sz="1200" dirty="0" err="1">
                <a:solidFill>
                  <a:srgbClr val="002060"/>
                </a:solidFill>
              </a:rPr>
              <a:t>would</a:t>
            </a:r>
            <a:r>
              <a:rPr lang="es-ES" sz="1200" dirty="0">
                <a:solidFill>
                  <a:srgbClr val="002060"/>
                </a:solidFill>
              </a:rPr>
              <a:t> be formidable in </a:t>
            </a:r>
            <a:r>
              <a:rPr lang="es-ES" sz="1200" dirty="0" err="1">
                <a:solidFill>
                  <a:srgbClr val="002060"/>
                </a:solidFill>
              </a:rPr>
              <a:t>the</a:t>
            </a:r>
            <a:r>
              <a:rPr lang="es-ES" sz="1200" dirty="0">
                <a:solidFill>
                  <a:srgbClr val="002060"/>
                </a:solidFill>
              </a:rPr>
              <a:t> </a:t>
            </a:r>
            <a:r>
              <a:rPr lang="es-ES" sz="1200" dirty="0" err="1">
                <a:solidFill>
                  <a:srgbClr val="002060"/>
                </a:solidFill>
              </a:rPr>
              <a:t>first</a:t>
            </a:r>
            <a:r>
              <a:rPr lang="es-ES" sz="1200" dirty="0">
                <a:solidFill>
                  <a:srgbClr val="002060"/>
                </a:solidFill>
              </a:rPr>
              <a:t> </a:t>
            </a:r>
            <a:r>
              <a:rPr lang="es-ES" sz="1200" dirty="0" err="1">
                <a:solidFill>
                  <a:srgbClr val="002060"/>
                </a:solidFill>
              </a:rPr>
              <a:t>two</a:t>
            </a:r>
            <a:r>
              <a:rPr lang="es-ES" sz="1200" dirty="0">
                <a:solidFill>
                  <a:srgbClr val="002060"/>
                </a:solidFill>
              </a:rPr>
              <a:t> </a:t>
            </a:r>
            <a:r>
              <a:rPr lang="es-ES" sz="1200" dirty="0" err="1">
                <a:solidFill>
                  <a:srgbClr val="002060"/>
                </a:solidFill>
              </a:rPr>
              <a:t>years</a:t>
            </a:r>
            <a:r>
              <a:rPr lang="es-ES" sz="1200" dirty="0">
                <a:solidFill>
                  <a:srgbClr val="002060"/>
                </a:solidFill>
              </a:rPr>
              <a:t>.</a:t>
            </a:r>
            <a:br>
              <a:rPr lang="es-ES" sz="1200" dirty="0">
                <a:solidFill>
                  <a:srgbClr val="002060"/>
                </a:solidFill>
              </a:rPr>
            </a:br>
            <a:br>
              <a:rPr lang="es-ES" sz="1200" dirty="0">
                <a:solidFill>
                  <a:srgbClr val="002060"/>
                </a:solidFill>
              </a:rPr>
            </a:br>
            <a:r>
              <a:rPr lang="es-ES" sz="1400" dirty="0">
                <a:solidFill>
                  <a:srgbClr val="002060"/>
                </a:solidFill>
              </a:rPr>
              <a:t>* </a:t>
            </a:r>
            <a:r>
              <a:rPr lang="es-ES" sz="1400" u="sng" dirty="0">
                <a:solidFill>
                  <a:schemeClr val="tx1"/>
                </a:solidFill>
              </a:rPr>
              <a:t>New </a:t>
            </a:r>
            <a:r>
              <a:rPr lang="es-ES" sz="1400" u="sng" dirty="0" err="1">
                <a:solidFill>
                  <a:schemeClr val="tx1"/>
                </a:solidFill>
              </a:rPr>
              <a:t>Users</a:t>
            </a:r>
            <a:r>
              <a:rPr lang="es-ES" sz="1400" u="sng" dirty="0">
                <a:solidFill>
                  <a:schemeClr val="tx1"/>
                </a:solidFill>
              </a:rPr>
              <a:t>:</a:t>
            </a:r>
            <a:br>
              <a:rPr lang="es-ES" sz="1200" dirty="0">
                <a:solidFill>
                  <a:srgbClr val="002060"/>
                </a:solidFill>
              </a:rPr>
            </a:br>
            <a:r>
              <a:rPr lang="es-ES" sz="1200" dirty="0">
                <a:solidFill>
                  <a:srgbClr val="002060"/>
                </a:solidFill>
              </a:rPr>
              <a:t>  </a:t>
            </a:r>
            <a:br>
              <a:rPr lang="es-ES" sz="1200" dirty="0">
                <a:solidFill>
                  <a:srgbClr val="002060"/>
                </a:solidFill>
              </a:rPr>
            </a:br>
            <a:r>
              <a:rPr lang="es-ES" sz="1200" dirty="0">
                <a:solidFill>
                  <a:srgbClr val="002060"/>
                </a:solidFill>
              </a:rPr>
              <a:t>  </a:t>
            </a:r>
            <a:r>
              <a:rPr lang="es-ES" sz="1200" dirty="0" err="1">
                <a:solidFill>
                  <a:srgbClr val="002060"/>
                </a:solidFill>
              </a:rPr>
              <a:t>CFO</a:t>
            </a:r>
            <a:r>
              <a:rPr lang="es-ES" sz="1200" dirty="0">
                <a:solidFill>
                  <a:srgbClr val="002060"/>
                </a:solidFill>
              </a:rPr>
              <a:t> </a:t>
            </a:r>
            <a:r>
              <a:rPr lang="es-ES" sz="1200" dirty="0" err="1">
                <a:solidFill>
                  <a:srgbClr val="002060"/>
                </a:solidFill>
              </a:rPr>
              <a:t>estimated</a:t>
            </a:r>
            <a:r>
              <a:rPr lang="es-ES" sz="1200" dirty="0">
                <a:solidFill>
                  <a:srgbClr val="002060"/>
                </a:solidFill>
              </a:rPr>
              <a:t> </a:t>
            </a:r>
            <a:r>
              <a:rPr lang="es-ES" sz="1200" dirty="0" err="1">
                <a:solidFill>
                  <a:srgbClr val="002060"/>
                </a:solidFill>
              </a:rPr>
              <a:t>that</a:t>
            </a:r>
            <a:r>
              <a:rPr lang="es-ES" sz="1200" dirty="0">
                <a:solidFill>
                  <a:srgbClr val="002060"/>
                </a:solidFill>
              </a:rPr>
              <a:t> a 15% </a:t>
            </a:r>
            <a:r>
              <a:rPr lang="es-ES" sz="1200" dirty="0" err="1">
                <a:solidFill>
                  <a:srgbClr val="002060"/>
                </a:solidFill>
              </a:rPr>
              <a:t>worked</a:t>
            </a:r>
            <a:r>
              <a:rPr lang="es-ES" sz="1200" dirty="0">
                <a:solidFill>
                  <a:srgbClr val="002060"/>
                </a:solidFill>
              </a:rPr>
              <a:t> </a:t>
            </a:r>
            <a:r>
              <a:rPr lang="es-ES" sz="1200" dirty="0" err="1">
                <a:solidFill>
                  <a:srgbClr val="002060"/>
                </a:solidFill>
              </a:rPr>
              <a:t>out</a:t>
            </a:r>
            <a:r>
              <a:rPr lang="es-ES" sz="1200" dirty="0">
                <a:solidFill>
                  <a:srgbClr val="002060"/>
                </a:solidFill>
              </a:rPr>
              <a:t> </a:t>
            </a:r>
            <a:r>
              <a:rPr lang="es-ES" sz="1200" dirty="0" err="1">
                <a:solidFill>
                  <a:srgbClr val="002060"/>
                </a:solidFill>
              </a:rPr>
              <a:t>Quaterly</a:t>
            </a:r>
            <a:r>
              <a:rPr lang="es-ES" sz="1200" dirty="0">
                <a:solidFill>
                  <a:srgbClr val="002060"/>
                </a:solidFill>
              </a:rPr>
              <a:t> as new </a:t>
            </a:r>
            <a:r>
              <a:rPr lang="es-ES" sz="1200" dirty="0" err="1">
                <a:solidFill>
                  <a:srgbClr val="002060"/>
                </a:solidFill>
              </a:rPr>
              <a:t>users</a:t>
            </a:r>
            <a:r>
              <a:rPr lang="es-ES" sz="1200" dirty="0">
                <a:solidFill>
                  <a:srgbClr val="002060"/>
                </a:solidFill>
              </a:rPr>
              <a:t> </a:t>
            </a:r>
            <a:r>
              <a:rPr lang="es-ES" sz="1200" dirty="0" err="1">
                <a:solidFill>
                  <a:srgbClr val="002060"/>
                </a:solidFill>
              </a:rPr>
              <a:t>is</a:t>
            </a:r>
            <a:r>
              <a:rPr lang="es-ES" sz="1200" dirty="0">
                <a:solidFill>
                  <a:srgbClr val="002060"/>
                </a:solidFill>
              </a:rPr>
              <a:t> </a:t>
            </a:r>
            <a:r>
              <a:rPr lang="es-ES" sz="1200" dirty="0" err="1">
                <a:solidFill>
                  <a:srgbClr val="002060"/>
                </a:solidFill>
              </a:rPr>
              <a:t>the</a:t>
            </a:r>
            <a:r>
              <a:rPr lang="es-ES" sz="1200" dirty="0">
                <a:solidFill>
                  <a:srgbClr val="002060"/>
                </a:solidFill>
              </a:rPr>
              <a:t> </a:t>
            </a:r>
            <a:r>
              <a:rPr lang="es-ES" sz="1200" dirty="0" err="1">
                <a:solidFill>
                  <a:srgbClr val="002060"/>
                </a:solidFill>
              </a:rPr>
              <a:t>targeted</a:t>
            </a:r>
            <a:r>
              <a:rPr lang="es-ES" sz="1200" dirty="0">
                <a:solidFill>
                  <a:srgbClr val="002060"/>
                </a:solidFill>
              </a:rPr>
              <a:t> Budget.</a:t>
            </a:r>
            <a:br>
              <a:rPr lang="es-ES" sz="1200" dirty="0">
                <a:solidFill>
                  <a:srgbClr val="002060"/>
                </a:solidFill>
              </a:rPr>
            </a:br>
            <a:br>
              <a:rPr lang="es-ES" sz="1200" dirty="0">
                <a:solidFill>
                  <a:srgbClr val="002060"/>
                </a:solidFill>
              </a:rPr>
            </a:br>
            <a:r>
              <a:rPr lang="es-ES" sz="1200" dirty="0">
                <a:solidFill>
                  <a:srgbClr val="002060"/>
                </a:solidFill>
              </a:rPr>
              <a:t>* </a:t>
            </a:r>
            <a:r>
              <a:rPr lang="es-ES" sz="1400" u="sng" dirty="0" err="1">
                <a:solidFill>
                  <a:schemeClr val="tx1"/>
                </a:solidFill>
              </a:rPr>
              <a:t>Users</a:t>
            </a:r>
            <a:r>
              <a:rPr lang="es-ES" sz="1400" u="sng" dirty="0">
                <a:solidFill>
                  <a:schemeClr val="tx1"/>
                </a:solidFill>
              </a:rPr>
              <a:t> </a:t>
            </a:r>
            <a:r>
              <a:rPr lang="es-ES" sz="1400" u="sng" dirty="0" err="1">
                <a:solidFill>
                  <a:schemeClr val="tx1"/>
                </a:solidFill>
              </a:rPr>
              <a:t>Churn</a:t>
            </a:r>
            <a:r>
              <a:rPr lang="es-ES" sz="1400" u="sng" dirty="0">
                <a:solidFill>
                  <a:schemeClr val="tx1"/>
                </a:solidFill>
              </a:rPr>
              <a:t>:</a:t>
            </a:r>
            <a:br>
              <a:rPr lang="es-ES" sz="1200" u="sng" dirty="0">
                <a:solidFill>
                  <a:srgbClr val="002060"/>
                </a:solidFill>
              </a:rPr>
            </a:br>
            <a:r>
              <a:rPr lang="es-ES" sz="1200" dirty="0">
                <a:solidFill>
                  <a:srgbClr val="002060"/>
                </a:solidFill>
              </a:rPr>
              <a:t>   </a:t>
            </a:r>
            <a:r>
              <a:rPr lang="es-ES" sz="1200" dirty="0" err="1">
                <a:solidFill>
                  <a:srgbClr val="002060"/>
                </a:solidFill>
              </a:rPr>
              <a:t>The</a:t>
            </a:r>
            <a:r>
              <a:rPr lang="es-ES" sz="1200" dirty="0">
                <a:solidFill>
                  <a:srgbClr val="002060"/>
                </a:solidFill>
              </a:rPr>
              <a:t> </a:t>
            </a:r>
            <a:r>
              <a:rPr lang="es-ES" sz="1200" dirty="0" err="1">
                <a:solidFill>
                  <a:srgbClr val="002060"/>
                </a:solidFill>
              </a:rPr>
              <a:t>objective</a:t>
            </a:r>
            <a:r>
              <a:rPr lang="es-ES" sz="1200" dirty="0">
                <a:solidFill>
                  <a:srgbClr val="002060"/>
                </a:solidFill>
              </a:rPr>
              <a:t> </a:t>
            </a:r>
            <a:r>
              <a:rPr lang="es-ES" sz="1200" dirty="0" err="1">
                <a:solidFill>
                  <a:srgbClr val="002060"/>
                </a:solidFill>
              </a:rPr>
              <a:t>is</a:t>
            </a:r>
            <a:r>
              <a:rPr lang="es-ES" sz="1200" dirty="0">
                <a:solidFill>
                  <a:srgbClr val="002060"/>
                </a:solidFill>
              </a:rPr>
              <a:t> placed </a:t>
            </a:r>
            <a:r>
              <a:rPr lang="es-ES" sz="1200" dirty="0" err="1">
                <a:solidFill>
                  <a:srgbClr val="002060"/>
                </a:solidFill>
              </a:rPr>
              <a:t>among</a:t>
            </a:r>
            <a:r>
              <a:rPr lang="es-ES" sz="1200" dirty="0">
                <a:solidFill>
                  <a:srgbClr val="002060"/>
                </a:solidFill>
              </a:rPr>
              <a:t> 0.45% / </a:t>
            </a:r>
            <a:r>
              <a:rPr lang="es-ES" sz="1200" dirty="0" err="1">
                <a:solidFill>
                  <a:srgbClr val="002060"/>
                </a:solidFill>
              </a:rPr>
              <a:t>monthly</a:t>
            </a:r>
            <a:r>
              <a:rPr lang="es-ES" sz="1200" dirty="0">
                <a:solidFill>
                  <a:srgbClr val="002060"/>
                </a:solidFill>
              </a:rPr>
              <a:t> </a:t>
            </a:r>
            <a:r>
              <a:rPr lang="es-ES" sz="1200" dirty="0" err="1">
                <a:solidFill>
                  <a:srgbClr val="002060"/>
                </a:solidFill>
              </a:rPr>
              <a:t>for</a:t>
            </a:r>
            <a:r>
              <a:rPr lang="es-ES" sz="1200" dirty="0">
                <a:solidFill>
                  <a:srgbClr val="002060"/>
                </a:solidFill>
              </a:rPr>
              <a:t> </a:t>
            </a:r>
            <a:r>
              <a:rPr lang="es-ES" sz="1200" dirty="0" err="1">
                <a:solidFill>
                  <a:srgbClr val="002060"/>
                </a:solidFill>
              </a:rPr>
              <a:t>users</a:t>
            </a:r>
            <a:r>
              <a:rPr lang="es-ES" sz="1200" dirty="0">
                <a:solidFill>
                  <a:srgbClr val="002060"/>
                </a:solidFill>
              </a:rPr>
              <a:t>, </a:t>
            </a:r>
            <a:r>
              <a:rPr lang="es-ES" sz="1200" dirty="0" err="1">
                <a:solidFill>
                  <a:srgbClr val="002060"/>
                </a:solidFill>
              </a:rPr>
              <a:t>but</a:t>
            </a:r>
            <a:r>
              <a:rPr lang="es-ES" sz="1200" dirty="0">
                <a:solidFill>
                  <a:srgbClr val="002060"/>
                </a:solidFill>
              </a:rPr>
              <a:t> </a:t>
            </a:r>
            <a:r>
              <a:rPr lang="es-ES" sz="1200" dirty="0" err="1">
                <a:solidFill>
                  <a:srgbClr val="002060"/>
                </a:solidFill>
              </a:rPr>
              <a:t>executives</a:t>
            </a:r>
            <a:r>
              <a:rPr lang="es-ES" sz="1200" dirty="0">
                <a:solidFill>
                  <a:srgbClr val="002060"/>
                </a:solidFill>
              </a:rPr>
              <a:t> are </a:t>
            </a:r>
            <a:r>
              <a:rPr lang="es-ES" sz="1200" dirty="0" err="1">
                <a:solidFill>
                  <a:srgbClr val="002060"/>
                </a:solidFill>
              </a:rPr>
              <a:t>making</a:t>
            </a:r>
            <a:r>
              <a:rPr lang="es-ES" sz="1200" dirty="0">
                <a:solidFill>
                  <a:srgbClr val="002060"/>
                </a:solidFill>
              </a:rPr>
              <a:t> </a:t>
            </a:r>
            <a:r>
              <a:rPr lang="es-ES" sz="1200" dirty="0" err="1">
                <a:solidFill>
                  <a:srgbClr val="002060"/>
                </a:solidFill>
              </a:rPr>
              <a:t>their</a:t>
            </a:r>
            <a:r>
              <a:rPr lang="es-ES" sz="1200" dirty="0">
                <a:solidFill>
                  <a:srgbClr val="002060"/>
                </a:solidFill>
              </a:rPr>
              <a:t> </a:t>
            </a:r>
            <a:r>
              <a:rPr lang="es-ES" sz="1200" dirty="0" err="1">
                <a:solidFill>
                  <a:srgbClr val="002060"/>
                </a:solidFill>
              </a:rPr>
              <a:t>best</a:t>
            </a:r>
            <a:r>
              <a:rPr lang="es-ES" sz="1200" dirty="0">
                <a:solidFill>
                  <a:srgbClr val="002060"/>
                </a:solidFill>
              </a:rPr>
              <a:t> </a:t>
            </a:r>
            <a:r>
              <a:rPr lang="es-ES" sz="1200" dirty="0" err="1">
                <a:solidFill>
                  <a:srgbClr val="002060"/>
                </a:solidFill>
              </a:rPr>
              <a:t>to</a:t>
            </a:r>
            <a:r>
              <a:rPr lang="es-ES" sz="1200" dirty="0">
                <a:solidFill>
                  <a:srgbClr val="002060"/>
                </a:solidFill>
              </a:rPr>
              <a:t> reduce </a:t>
            </a:r>
            <a:r>
              <a:rPr lang="es-ES" sz="1200" dirty="0" err="1">
                <a:solidFill>
                  <a:srgbClr val="002060"/>
                </a:solidFill>
              </a:rPr>
              <a:t>this</a:t>
            </a:r>
            <a:r>
              <a:rPr lang="es-ES" sz="1200" dirty="0">
                <a:solidFill>
                  <a:srgbClr val="002060"/>
                </a:solidFill>
              </a:rPr>
              <a:t> </a:t>
            </a:r>
            <a:r>
              <a:rPr lang="es-ES" sz="1200" dirty="0" err="1">
                <a:solidFill>
                  <a:srgbClr val="002060"/>
                </a:solidFill>
              </a:rPr>
              <a:t>number</a:t>
            </a:r>
            <a:r>
              <a:rPr lang="es-ES" sz="1200" dirty="0">
                <a:solidFill>
                  <a:srgbClr val="002060"/>
                </a:solidFill>
              </a:rPr>
              <a:t>.</a:t>
            </a:r>
            <a:br>
              <a:rPr lang="es-ES" sz="1200" dirty="0">
                <a:solidFill>
                  <a:srgbClr val="002060"/>
                </a:solidFill>
              </a:rPr>
            </a:br>
            <a:br>
              <a:rPr lang="es-ES" sz="1200" dirty="0">
                <a:solidFill>
                  <a:srgbClr val="002060"/>
                </a:solidFill>
              </a:rPr>
            </a:br>
            <a:r>
              <a:rPr lang="es-ES" sz="1200" dirty="0">
                <a:solidFill>
                  <a:srgbClr val="002060"/>
                </a:solidFill>
              </a:rPr>
              <a:t>   </a:t>
            </a:r>
            <a:br>
              <a:rPr lang="es-ES" sz="1200" dirty="0"/>
            </a:br>
            <a:r>
              <a:rPr lang="es-ES" sz="1200" dirty="0"/>
              <a:t>  </a:t>
            </a:r>
            <a:br>
              <a:rPr lang="es-ES" sz="1200" dirty="0"/>
            </a:br>
            <a:endParaRPr sz="5400" dirty="0">
              <a:solidFill>
                <a:srgbClr val="434343"/>
              </a:solidFill>
              <a:latin typeface="Nunito Light"/>
              <a:ea typeface="Nunito Light"/>
              <a:cs typeface="Nunito Light"/>
              <a:sym typeface="Nunito Light"/>
            </a:endParaRPr>
          </a:p>
        </p:txBody>
      </p:sp>
      <p:sp>
        <p:nvSpPr>
          <p:cNvPr id="7" name="CuadroTexto 6">
            <a:extLst>
              <a:ext uri="{FF2B5EF4-FFF2-40B4-BE49-F238E27FC236}">
                <a16:creationId xmlns:a16="http://schemas.microsoft.com/office/drawing/2014/main" id="{D9D70569-61A7-47AF-81A5-6DC9557BF731}"/>
              </a:ext>
            </a:extLst>
          </p:cNvPr>
          <p:cNvSpPr txBox="1"/>
          <p:nvPr/>
        </p:nvSpPr>
        <p:spPr>
          <a:xfrm>
            <a:off x="118412" y="977600"/>
            <a:ext cx="6283475" cy="1384995"/>
          </a:xfrm>
          <a:prstGeom prst="rect">
            <a:avLst/>
          </a:prstGeom>
          <a:noFill/>
        </p:spPr>
        <p:txBody>
          <a:bodyPr wrap="square">
            <a:spAutoFit/>
          </a:bodyPr>
          <a:lstStyle/>
          <a:p>
            <a:pPr marL="285750" indent="-285750">
              <a:buFont typeface="Arial" panose="020B0604020202020204" pitchFamily="34" charset="0"/>
              <a:buChar char="•"/>
            </a:pPr>
            <a:r>
              <a:rPr lang="es-ES" u="sng" dirty="0" err="1"/>
              <a:t>Monthly</a:t>
            </a:r>
            <a:r>
              <a:rPr lang="es-ES" u="sng" dirty="0"/>
              <a:t> Active </a:t>
            </a:r>
            <a:r>
              <a:rPr lang="es-ES" u="sng" dirty="0" err="1"/>
              <a:t>Users</a:t>
            </a:r>
            <a:r>
              <a:rPr lang="es-ES" u="sng" dirty="0"/>
              <a:t> (MAU):</a:t>
            </a:r>
          </a:p>
          <a:p>
            <a:pPr marL="285750" indent="-285750">
              <a:buFont typeface="Arial" panose="020B0604020202020204" pitchFamily="34" charset="0"/>
              <a:buChar char="•"/>
            </a:pPr>
            <a:endParaRPr lang="es-ES" u="sng" dirty="0"/>
          </a:p>
          <a:p>
            <a:endParaRPr lang="es-ES" dirty="0"/>
          </a:p>
          <a:p>
            <a:pPr marL="285750" indent="-285750">
              <a:buFont typeface="Arial" panose="020B0604020202020204" pitchFamily="34" charset="0"/>
              <a:buChar char="•"/>
            </a:pPr>
            <a:endParaRPr lang="es-ES" u="sng" dirty="0"/>
          </a:p>
          <a:p>
            <a:pPr marL="285750" indent="-285750">
              <a:buFont typeface="Arial" panose="020B0604020202020204" pitchFamily="34" charset="0"/>
              <a:buChar char="•"/>
            </a:pPr>
            <a:endParaRPr lang="es-ES" u="sng" dirty="0"/>
          </a:p>
          <a:p>
            <a:pPr marL="285750" indent="-285750">
              <a:buFont typeface="Arial" panose="020B0604020202020204" pitchFamily="34" charset="0"/>
              <a:buChar char="•"/>
            </a:pPr>
            <a:endParaRPr lang="es-ES" u="sng" dirty="0"/>
          </a:p>
        </p:txBody>
      </p:sp>
      <p:sp>
        <p:nvSpPr>
          <p:cNvPr id="4" name="Google Shape;212;p43">
            <a:extLst>
              <a:ext uri="{FF2B5EF4-FFF2-40B4-BE49-F238E27FC236}">
                <a16:creationId xmlns:a16="http://schemas.microsoft.com/office/drawing/2014/main" id="{56409F01-012D-4959-B4DF-3DE36F1AF602}"/>
              </a:ext>
            </a:extLst>
          </p:cNvPr>
          <p:cNvSpPr txBox="1">
            <a:spLocks/>
          </p:cNvSpPr>
          <p:nvPr/>
        </p:nvSpPr>
        <p:spPr>
          <a:xfrm>
            <a:off x="262049" y="177875"/>
            <a:ext cx="2250629" cy="6372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s-ES" sz="2400" dirty="0">
                <a:solidFill>
                  <a:schemeClr val="accent6">
                    <a:lumMod val="40000"/>
                    <a:lumOff val="60000"/>
                  </a:schemeClr>
                </a:solidFill>
                <a:latin typeface="Nunito Light"/>
                <a:ea typeface="Nunito Light"/>
                <a:cs typeface="Nunito Light"/>
                <a:sym typeface="Nunito Light"/>
              </a:rPr>
              <a:t>KPI </a:t>
            </a:r>
            <a:r>
              <a:rPr lang="es-ES" sz="2400" dirty="0" err="1">
                <a:solidFill>
                  <a:schemeClr val="accent6">
                    <a:lumMod val="40000"/>
                    <a:lumOff val="60000"/>
                  </a:schemeClr>
                </a:solidFill>
                <a:latin typeface="Nunito Light"/>
                <a:ea typeface="Nunito Light"/>
                <a:cs typeface="Nunito Light"/>
                <a:sym typeface="Nunito Light"/>
              </a:rPr>
              <a:t>forecasted</a:t>
            </a:r>
            <a:r>
              <a:rPr lang="es-ES" sz="2400" dirty="0">
                <a:solidFill>
                  <a:schemeClr val="accent6">
                    <a:lumMod val="40000"/>
                    <a:lumOff val="60000"/>
                  </a:schemeClr>
                </a:solidFill>
                <a:latin typeface="Nunito Light"/>
                <a:ea typeface="Nunito Light"/>
                <a:cs typeface="Nunito Light"/>
                <a:sym typeface="Nunito Light"/>
              </a:rPr>
              <a:t>:</a:t>
            </a:r>
          </a:p>
          <a:p>
            <a:pPr algn="l"/>
            <a:endParaRPr lang="es-ES" sz="1200" dirty="0">
              <a:solidFill>
                <a:srgbClr val="FFFFFF"/>
              </a:solidFill>
              <a:latin typeface="Nunito Light"/>
              <a:ea typeface="Nunito Light"/>
              <a:cs typeface="Nunito Light"/>
              <a:sym typeface="Nunito Light"/>
            </a:endParaRPr>
          </a:p>
          <a:p>
            <a:pPr marL="114300" algn="l">
              <a:buClr>
                <a:schemeClr val="lt1"/>
              </a:buClr>
              <a:buSzPts val="1800"/>
            </a:pPr>
            <a:br>
              <a:rPr lang="es-ES" sz="1200" dirty="0">
                <a:solidFill>
                  <a:srgbClr val="FFFFFF"/>
                </a:solidFill>
                <a:latin typeface="Nunito Light"/>
                <a:ea typeface="Nunito Light"/>
                <a:cs typeface="Nunito Light"/>
                <a:sym typeface="Nunito Light"/>
              </a:rPr>
            </a:br>
            <a:endParaRPr lang="es-ES" sz="1400" dirty="0">
              <a:solidFill>
                <a:srgbClr val="434343"/>
              </a:solidFill>
              <a:latin typeface="Nunito Light"/>
              <a:ea typeface="Nunito Light"/>
              <a:cs typeface="Nunito Light"/>
              <a:sym typeface="Nuni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9"/>
        <p:cNvGrpSpPr/>
        <p:nvPr/>
      </p:nvGrpSpPr>
      <p:grpSpPr>
        <a:xfrm>
          <a:off x="0" y="0"/>
          <a:ext cx="0" cy="0"/>
          <a:chOff x="0" y="0"/>
          <a:chExt cx="0" cy="0"/>
        </a:xfrm>
      </p:grpSpPr>
      <p:sp>
        <p:nvSpPr>
          <p:cNvPr id="240" name="Google Shape;240;p48"/>
          <p:cNvSpPr txBox="1">
            <a:spLocks noGrp="1"/>
          </p:cNvSpPr>
          <p:nvPr>
            <p:ph type="ctrTitle"/>
          </p:nvPr>
        </p:nvSpPr>
        <p:spPr>
          <a:xfrm>
            <a:off x="361850" y="1399500"/>
            <a:ext cx="7532700" cy="23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As the product manager, you make decisions based on the insights you extract, we’ll need to know the feature set we’ll include in the MVP to measure viability, while keeping operational expenditure under control:</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times/days of operation should the service run for?</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How many pick-up / drop-off nodes should we have?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Where should the nodes be located?</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Should we initially use copters or homegrown hardware?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Should the pricing be fixed or dynamic? At what rates?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434343"/>
                </a:solidFill>
                <a:latin typeface="Nunito Light"/>
                <a:ea typeface="Nunito Light"/>
                <a:cs typeface="Nunito Light"/>
                <a:sym typeface="Nunito Light"/>
              </a:rPr>
              <a:t>Answer Slide</a:t>
            </a:r>
            <a:endParaRPr sz="24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46" name="Google Shape;246;p49"/>
          <p:cNvSpPr txBox="1">
            <a:spLocks noGrp="1"/>
          </p:cNvSpPr>
          <p:nvPr>
            <p:ph type="ctrTitle"/>
          </p:nvPr>
        </p:nvSpPr>
        <p:spPr>
          <a:xfrm>
            <a:off x="262050" y="682976"/>
            <a:ext cx="8453600" cy="4369248"/>
          </a:xfrm>
          <a:prstGeom prst="rect">
            <a:avLst/>
          </a:prstGeom>
          <a:solidFill>
            <a:schemeClr val="accent4">
              <a:lumMod val="40000"/>
              <a:lumOff val="60000"/>
            </a:scheme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1800" i="1" dirty="0">
                <a:solidFill>
                  <a:srgbClr val="434343"/>
                </a:solidFill>
                <a:latin typeface="Nunito Light"/>
                <a:ea typeface="Nunito Light"/>
                <a:cs typeface="Nunito Light"/>
                <a:sym typeface="Nunito Light"/>
              </a:rPr>
              <a:t>* </a:t>
            </a:r>
            <a:r>
              <a:rPr lang="en" sz="1400" i="1" u="sng" dirty="0">
                <a:solidFill>
                  <a:srgbClr val="434343"/>
                </a:solidFill>
                <a:latin typeface="Nunito Light"/>
                <a:ea typeface="Nunito Light"/>
                <a:cs typeface="Nunito Light"/>
                <a:sym typeface="Nunito Light"/>
              </a:rPr>
              <a:t>What times/days of operation should the service run for?</a:t>
            </a:r>
            <a:br>
              <a:rPr lang="en" sz="1400" i="1" u="sng" dirty="0">
                <a:solidFill>
                  <a:srgbClr val="434343"/>
                </a:solidFill>
                <a:latin typeface="Nunito Light"/>
                <a:ea typeface="Nunito Light"/>
                <a:cs typeface="Nunito Light"/>
                <a:sym typeface="Nunito Light"/>
              </a:rPr>
            </a:br>
            <a:r>
              <a:rPr lang="en" sz="1400" i="1" dirty="0">
                <a:solidFill>
                  <a:srgbClr val="002060"/>
                </a:solidFill>
                <a:latin typeface="Nunito Light"/>
                <a:ea typeface="Nunito Light"/>
                <a:cs typeface="Nunito Light"/>
                <a:sym typeface="Nunito Light"/>
              </a:rPr>
              <a:t>    </a:t>
            </a:r>
            <a:r>
              <a:rPr lang="en" sz="1400" dirty="0">
                <a:solidFill>
                  <a:srgbClr val="002060"/>
                </a:solidFill>
                <a:latin typeface="Nunito Light"/>
                <a:ea typeface="Nunito Light"/>
                <a:cs typeface="Nunito Light"/>
                <a:sym typeface="Nunito Light"/>
              </a:rPr>
              <a:t>Up to the day of the week, Directors agreed that the flying taxis schedule on average might be:</a:t>
            </a:r>
            <a:br>
              <a:rPr lang="en" sz="1400" dirty="0">
                <a:solidFill>
                  <a:srgbClr val="002060"/>
                </a:solidFill>
                <a:latin typeface="Nunito Light"/>
                <a:ea typeface="Nunito Light"/>
                <a:cs typeface="Nunito Light"/>
                <a:sym typeface="Nunito Light"/>
              </a:rPr>
            </a:br>
            <a:r>
              <a:rPr lang="en" sz="1400" dirty="0">
                <a:solidFill>
                  <a:srgbClr val="002060"/>
                </a:solidFill>
                <a:latin typeface="Nunito Light"/>
                <a:ea typeface="Nunito Light"/>
                <a:cs typeface="Nunito Light"/>
                <a:sym typeface="Nunito Light"/>
              </a:rPr>
              <a:t>    Friday to Sunday (01:00): 500 taxis on air (06:30 – 00:30) Other days: 350 taxis (07:00-00:00).  </a:t>
            </a:r>
            <a:br>
              <a:rPr lang="en" sz="1400" dirty="0">
                <a:solidFill>
                  <a:srgbClr val="002060"/>
                </a:solidFill>
                <a:latin typeface="Nunito Light"/>
                <a:ea typeface="Nunito Light"/>
                <a:cs typeface="Nunito Light"/>
                <a:sym typeface="Nunito Light"/>
              </a:rPr>
            </a:br>
            <a:r>
              <a:rPr lang="en" sz="1400" dirty="0">
                <a:solidFill>
                  <a:srgbClr val="002060"/>
                </a:solidFill>
                <a:latin typeface="Nunito Light"/>
                <a:ea typeface="Nunito Light"/>
                <a:cs typeface="Nunito Light"/>
                <a:sym typeface="Nunito Light"/>
              </a:rPr>
              <a:t>    This plan is projected for the first two years.      </a:t>
            </a:r>
            <a:br>
              <a:rPr lang="en" sz="1400" i="1" dirty="0">
                <a:solidFill>
                  <a:srgbClr val="002060"/>
                </a:solidFill>
                <a:latin typeface="Nunito Light"/>
                <a:ea typeface="Nunito Light"/>
                <a:cs typeface="Nunito Light"/>
                <a:sym typeface="Nunito Light"/>
              </a:rPr>
            </a:br>
            <a:br>
              <a:rPr lang="en" sz="1400" i="1" dirty="0">
                <a:solidFill>
                  <a:srgbClr val="434343"/>
                </a:solidFill>
                <a:latin typeface="Nunito Light"/>
                <a:ea typeface="Nunito Light"/>
                <a:cs typeface="Nunito Light"/>
                <a:sym typeface="Nunito Light"/>
              </a:rPr>
            </a:br>
            <a:r>
              <a:rPr lang="en" sz="1400" i="1" dirty="0">
                <a:solidFill>
                  <a:srgbClr val="434343"/>
                </a:solidFill>
                <a:latin typeface="Nunito Light"/>
                <a:ea typeface="Nunito Light"/>
                <a:cs typeface="Nunito Light"/>
                <a:sym typeface="Nunito Light"/>
              </a:rPr>
              <a:t>* </a:t>
            </a:r>
            <a:r>
              <a:rPr lang="en" sz="1400" i="1" u="sng" dirty="0">
                <a:solidFill>
                  <a:srgbClr val="434343"/>
                </a:solidFill>
                <a:latin typeface="Nunito Light"/>
                <a:ea typeface="Nunito Light"/>
                <a:cs typeface="Nunito Light"/>
                <a:sym typeface="Nunito Light"/>
              </a:rPr>
              <a:t>How many pick-up / drop-off nodes should we have?</a:t>
            </a:r>
            <a:br>
              <a:rPr lang="en" sz="1400" i="1" u="sng" dirty="0">
                <a:solidFill>
                  <a:srgbClr val="434343"/>
                </a:solidFill>
                <a:latin typeface="Nunito Light"/>
                <a:ea typeface="Nunito Light"/>
                <a:cs typeface="Nunito Light"/>
                <a:sym typeface="Nunito Light"/>
              </a:rPr>
            </a:br>
            <a:r>
              <a:rPr lang="en" sz="1400" i="1" dirty="0">
                <a:solidFill>
                  <a:srgbClr val="434343"/>
                </a:solidFill>
                <a:latin typeface="Nunito Light"/>
                <a:ea typeface="Nunito Light"/>
                <a:cs typeface="Nunito Light"/>
                <a:sym typeface="Nunito Light"/>
              </a:rPr>
              <a:t>    </a:t>
            </a:r>
            <a:r>
              <a:rPr lang="en" sz="1400" dirty="0">
                <a:solidFill>
                  <a:srgbClr val="002060"/>
                </a:solidFill>
                <a:latin typeface="Nunito Light"/>
                <a:ea typeface="Nunito Light"/>
                <a:cs typeface="Nunito Light"/>
                <a:sym typeface="Nunito Light"/>
              </a:rPr>
              <a:t>On weekends the minimum pickups is thought over 578 daily, and for the other days, 453.</a:t>
            </a:r>
            <a:br>
              <a:rPr lang="en" sz="1400" dirty="0">
                <a:solidFill>
                  <a:srgbClr val="434343"/>
                </a:solidFill>
                <a:latin typeface="Nunito Light"/>
                <a:ea typeface="Nunito Light"/>
                <a:cs typeface="Nunito Light"/>
                <a:sym typeface="Nunito Light"/>
              </a:rPr>
            </a:br>
            <a:br>
              <a:rPr lang="en" sz="1400" dirty="0">
                <a:solidFill>
                  <a:srgbClr val="434343"/>
                </a:solidFill>
                <a:latin typeface="Nunito Light"/>
                <a:ea typeface="Nunito Light"/>
                <a:cs typeface="Nunito Light"/>
                <a:sym typeface="Nunito Light"/>
              </a:rPr>
            </a:br>
            <a:r>
              <a:rPr lang="en" sz="1400" dirty="0">
                <a:solidFill>
                  <a:srgbClr val="434343"/>
                </a:solidFill>
                <a:latin typeface="Nunito Light"/>
                <a:ea typeface="Nunito Light"/>
                <a:cs typeface="Nunito Light"/>
                <a:sym typeface="Nunito Light"/>
              </a:rPr>
              <a:t>* </a:t>
            </a:r>
            <a:r>
              <a:rPr lang="en" sz="1400" i="1" u="sng" dirty="0">
                <a:solidFill>
                  <a:srgbClr val="434343"/>
                </a:solidFill>
                <a:latin typeface="Nunito Light"/>
                <a:ea typeface="Nunito Light"/>
                <a:cs typeface="Nunito Light"/>
                <a:sym typeface="Nunito Light"/>
              </a:rPr>
              <a:t>Where should the nodes be located?</a:t>
            </a:r>
            <a:br>
              <a:rPr lang="en" sz="1400" dirty="0">
                <a:solidFill>
                  <a:srgbClr val="434343"/>
                </a:solidFill>
                <a:latin typeface="Nunito Light"/>
                <a:ea typeface="Nunito Light"/>
                <a:cs typeface="Nunito Light"/>
                <a:sym typeface="Nunito Light"/>
              </a:rPr>
            </a:br>
            <a:r>
              <a:rPr lang="en" sz="1400" dirty="0">
                <a:solidFill>
                  <a:srgbClr val="434343"/>
                </a:solidFill>
                <a:latin typeface="Nunito Light"/>
                <a:ea typeface="Nunito Light"/>
                <a:cs typeface="Nunito Light"/>
                <a:sym typeface="Nunito Light"/>
              </a:rPr>
              <a:t>   </a:t>
            </a:r>
            <a:r>
              <a:rPr lang="en" sz="1400" dirty="0">
                <a:solidFill>
                  <a:srgbClr val="002060"/>
                </a:solidFill>
                <a:latin typeface="Nunito Light"/>
                <a:ea typeface="Nunito Light"/>
                <a:cs typeface="Nunito Light"/>
                <a:sym typeface="Nunito Light"/>
              </a:rPr>
              <a:t>It has been calculated that they should be placed in  Battery Park City, Financial District, Midtown, and           </a:t>
            </a:r>
            <a:r>
              <a:rPr lang="en" sz="1400" dirty="0">
                <a:solidFill>
                  <a:schemeClr val="accent4">
                    <a:lumMod val="40000"/>
                    <a:lumOff val="60000"/>
                  </a:schemeClr>
                </a:solidFill>
                <a:latin typeface="Nunito Light"/>
                <a:ea typeface="Nunito Light"/>
                <a:cs typeface="Nunito Light"/>
                <a:sym typeface="Nunito Light"/>
              </a:rPr>
              <a:t>fk</a:t>
            </a:r>
            <a:r>
              <a:rPr lang="en" sz="1400" dirty="0">
                <a:solidFill>
                  <a:srgbClr val="002060"/>
                </a:solidFill>
                <a:latin typeface="Nunito Light"/>
                <a:ea typeface="Nunito Light"/>
                <a:cs typeface="Nunito Light"/>
                <a:sym typeface="Nunito Light"/>
              </a:rPr>
              <a:t>Tribeca.</a:t>
            </a:r>
            <a:br>
              <a:rPr lang="en" sz="1400" dirty="0">
                <a:solidFill>
                  <a:srgbClr val="434343"/>
                </a:solidFill>
                <a:latin typeface="Nunito Light"/>
                <a:ea typeface="Nunito Light"/>
                <a:cs typeface="Nunito Light"/>
                <a:sym typeface="Nunito Light"/>
              </a:rPr>
            </a:br>
            <a:r>
              <a:rPr lang="en" sz="1400" dirty="0">
                <a:solidFill>
                  <a:srgbClr val="434343"/>
                </a:solidFill>
                <a:latin typeface="Nunito Light"/>
                <a:ea typeface="Nunito Light"/>
                <a:cs typeface="Nunito Light"/>
                <a:sym typeface="Nunito Light"/>
              </a:rPr>
              <a:t>* </a:t>
            </a:r>
            <a:r>
              <a:rPr lang="en" sz="1400" i="1" u="sng" dirty="0">
                <a:solidFill>
                  <a:srgbClr val="434343"/>
                </a:solidFill>
                <a:latin typeface="Nunito Light"/>
                <a:ea typeface="Nunito Light"/>
                <a:cs typeface="Nunito Light"/>
                <a:sym typeface="Nunito Light"/>
              </a:rPr>
              <a:t>Should we initially use copters or homegrown hardware?</a:t>
            </a:r>
            <a:br>
              <a:rPr lang="en" sz="1400" i="1" u="sng" dirty="0">
                <a:solidFill>
                  <a:srgbClr val="434343"/>
                </a:solidFill>
                <a:latin typeface="Nunito Light"/>
                <a:ea typeface="Nunito Light"/>
                <a:cs typeface="Nunito Light"/>
                <a:sym typeface="Nunito Light"/>
              </a:rPr>
            </a:br>
            <a:r>
              <a:rPr lang="en" sz="1400" i="1" dirty="0">
                <a:solidFill>
                  <a:srgbClr val="434343"/>
                </a:solidFill>
                <a:latin typeface="Nunito Light"/>
                <a:ea typeface="Nunito Light"/>
                <a:cs typeface="Nunito Light"/>
                <a:sym typeface="Nunito Light"/>
              </a:rPr>
              <a:t>  </a:t>
            </a:r>
            <a:r>
              <a:rPr lang="en" sz="1400" i="1" dirty="0">
                <a:solidFill>
                  <a:srgbClr val="002060"/>
                </a:solidFill>
                <a:latin typeface="Nunito Light"/>
                <a:ea typeface="Nunito Light"/>
                <a:cs typeface="Nunito Light"/>
                <a:sym typeface="Nunito Light"/>
              </a:rPr>
              <a:t>  For the first steps (two years) it has been planned to use copters to easy the service for users.</a:t>
            </a:r>
            <a:br>
              <a:rPr lang="en" sz="1400" i="1" dirty="0">
                <a:solidFill>
                  <a:srgbClr val="002060"/>
                </a:solidFill>
                <a:latin typeface="Nunito Light"/>
                <a:ea typeface="Nunito Light"/>
                <a:cs typeface="Nunito Light"/>
                <a:sym typeface="Nunito Light"/>
              </a:rPr>
            </a:br>
            <a:r>
              <a:rPr lang="en" sz="1400" i="1" dirty="0">
                <a:solidFill>
                  <a:srgbClr val="002060"/>
                </a:solidFill>
                <a:latin typeface="Nunito Light"/>
                <a:ea typeface="Nunito Light"/>
                <a:cs typeface="Nunito Light"/>
                <a:sym typeface="Nunito Light"/>
              </a:rPr>
              <a:t>* </a:t>
            </a:r>
            <a:r>
              <a:rPr lang="en" sz="1400" i="1" u="sng" dirty="0">
                <a:solidFill>
                  <a:srgbClr val="434343"/>
                </a:solidFill>
                <a:latin typeface="Nunito Light"/>
                <a:ea typeface="Nunito Light"/>
                <a:cs typeface="Nunito Light"/>
                <a:sym typeface="Nunito Light"/>
              </a:rPr>
              <a:t>Should the pricing be fixed or dynamic? At what rates?</a:t>
            </a:r>
            <a:br>
              <a:rPr lang="en" sz="1400" i="1" dirty="0">
                <a:solidFill>
                  <a:srgbClr val="002060"/>
                </a:solidFill>
                <a:latin typeface="Nunito Light"/>
                <a:ea typeface="Nunito Light"/>
                <a:cs typeface="Nunito Light"/>
                <a:sym typeface="Nunito Light"/>
              </a:rPr>
            </a:br>
            <a:r>
              <a:rPr lang="en" sz="1400" i="1" dirty="0">
                <a:solidFill>
                  <a:srgbClr val="002060"/>
                </a:solidFill>
                <a:latin typeface="Nunito Light"/>
                <a:ea typeface="Nunito Light"/>
                <a:cs typeface="Nunito Light"/>
                <a:sym typeface="Nunito Light"/>
              </a:rPr>
              <a:t>    </a:t>
            </a:r>
            <a:r>
              <a:rPr lang="en" sz="1400" dirty="0">
                <a:solidFill>
                  <a:srgbClr val="002060"/>
                </a:solidFill>
                <a:latin typeface="Nunito Light"/>
                <a:ea typeface="Nunito Light"/>
                <a:cs typeface="Nunito Light"/>
                <a:sym typeface="Nunito Light"/>
              </a:rPr>
              <a:t>As a catching-offer, Marketing Dpt. </a:t>
            </a:r>
            <a:r>
              <a:rPr lang="es-ES" sz="1400" dirty="0">
                <a:solidFill>
                  <a:srgbClr val="002060"/>
                </a:solidFill>
                <a:latin typeface="Nunito Light"/>
                <a:ea typeface="Nunito Light"/>
                <a:cs typeface="Nunito Light"/>
                <a:sym typeface="Nunito Light"/>
              </a:rPr>
              <a:t>S</a:t>
            </a:r>
            <a:r>
              <a:rPr lang="en" sz="1400" dirty="0">
                <a:solidFill>
                  <a:srgbClr val="002060"/>
                </a:solidFill>
                <a:latin typeface="Nunito Light"/>
                <a:ea typeface="Nunito Light"/>
                <a:cs typeface="Nunito Light"/>
                <a:sym typeface="Nunito Light"/>
              </a:rPr>
              <a:t>uggested dynamic pricing for the first ten months, </a:t>
            </a:r>
            <a:r>
              <a:rPr lang="es-ES" sz="1400" dirty="0">
                <a:solidFill>
                  <a:srgbClr val="002060"/>
                </a:solidFill>
                <a:latin typeface="Nunito Light"/>
                <a:ea typeface="Nunito Light"/>
                <a:cs typeface="Nunito Light"/>
                <a:sym typeface="Nunito Light"/>
              </a:rPr>
              <a:t>in </a:t>
            </a:r>
            <a:r>
              <a:rPr lang="es-ES" sz="1400" dirty="0" err="1">
                <a:solidFill>
                  <a:srgbClr val="002060"/>
                </a:solidFill>
                <a:latin typeface="Nunito Light"/>
                <a:ea typeface="Nunito Light"/>
                <a:cs typeface="Nunito Light"/>
                <a:sym typeface="Nunito Light"/>
              </a:rPr>
              <a:t>order</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to</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make</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flying</a:t>
            </a:r>
            <a:r>
              <a:rPr lang="es-ES" sz="1400" dirty="0">
                <a:solidFill>
                  <a:srgbClr val="002060"/>
                </a:solidFill>
                <a:latin typeface="Nunito Light"/>
                <a:ea typeface="Nunito Light"/>
                <a:cs typeface="Nunito Light"/>
                <a:sym typeface="Nunito Light"/>
              </a:rPr>
              <a:t> taxis </a:t>
            </a:r>
            <a:r>
              <a:rPr lang="es-ES" sz="1400" dirty="0" err="1">
                <a:solidFill>
                  <a:srgbClr val="002060"/>
                </a:solidFill>
                <a:latin typeface="Nunito Light"/>
                <a:ea typeface="Nunito Light"/>
                <a:cs typeface="Nunito Light"/>
                <a:sym typeface="Nunito Light"/>
              </a:rPr>
              <a:t>famous</a:t>
            </a:r>
            <a:r>
              <a:rPr lang="es-ES" sz="1400" dirty="0">
                <a:solidFill>
                  <a:srgbClr val="002060"/>
                </a:solidFill>
                <a:latin typeface="Nunito Light"/>
                <a:ea typeface="Nunito Light"/>
                <a:cs typeface="Nunito Light"/>
                <a:sym typeface="Nunito Light"/>
              </a:rPr>
              <a:t> and spread </a:t>
            </a:r>
            <a:r>
              <a:rPr lang="es-ES" sz="1400" dirty="0" err="1">
                <a:solidFill>
                  <a:srgbClr val="002060"/>
                </a:solidFill>
                <a:latin typeface="Nunito Light"/>
                <a:ea typeface="Nunito Light"/>
                <a:cs typeface="Nunito Light"/>
                <a:sym typeface="Nunito Light"/>
              </a:rPr>
              <a:t>word</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to</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mouth</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effect</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among</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users</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to</a:t>
            </a:r>
            <a:r>
              <a:rPr lang="es-ES" sz="1400" dirty="0">
                <a:solidFill>
                  <a:srgbClr val="002060"/>
                </a:solidFill>
                <a:latin typeface="Nunito Light"/>
                <a:ea typeface="Nunito Light"/>
                <a:cs typeface="Nunito Light"/>
                <a:sym typeface="Nunito Light"/>
              </a:rPr>
              <a:t> share </a:t>
            </a:r>
            <a:r>
              <a:rPr lang="es-ES" sz="1400" dirty="0" err="1">
                <a:solidFill>
                  <a:srgbClr val="002060"/>
                </a:solidFill>
                <a:latin typeface="Nunito Light"/>
                <a:ea typeface="Nunito Light"/>
                <a:cs typeface="Nunito Light"/>
                <a:sym typeface="Nunito Light"/>
              </a:rPr>
              <a:t>its</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qualities</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over</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likely</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future</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users</a:t>
            </a:r>
            <a:r>
              <a:rPr lang="es-ES" sz="1400" dirty="0">
                <a:solidFill>
                  <a:srgbClr val="002060"/>
                </a:solidFill>
                <a:latin typeface="Nunito Light"/>
                <a:ea typeface="Nunito Light"/>
                <a:cs typeface="Nunito Light"/>
                <a:sym typeface="Nunito Light"/>
              </a:rPr>
              <a:t>. Free pickup, and </a:t>
            </a:r>
            <a:r>
              <a:rPr lang="es-ES" sz="1400" dirty="0" err="1">
                <a:solidFill>
                  <a:srgbClr val="002060"/>
                </a:solidFill>
                <a:latin typeface="Nunito Light"/>
                <a:ea typeface="Nunito Light"/>
                <a:cs typeface="Nunito Light"/>
                <a:sym typeface="Nunito Light"/>
              </a:rPr>
              <a:t>seven</a:t>
            </a:r>
            <a:r>
              <a:rPr lang="es-ES" sz="1400" dirty="0">
                <a:solidFill>
                  <a:srgbClr val="002060"/>
                </a:solidFill>
                <a:latin typeface="Nunito Light"/>
                <a:ea typeface="Nunito Light"/>
                <a:cs typeface="Nunito Light"/>
                <a:sym typeface="Nunito Light"/>
              </a:rPr>
              <a:t> free minutes </a:t>
            </a:r>
            <a:r>
              <a:rPr lang="es-ES" sz="1400" dirty="0" err="1">
                <a:solidFill>
                  <a:srgbClr val="002060"/>
                </a:solidFill>
                <a:latin typeface="Nunito Light"/>
                <a:ea typeface="Nunito Light"/>
                <a:cs typeface="Nunito Light"/>
                <a:sym typeface="Nunito Light"/>
              </a:rPr>
              <a:t>was</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considered</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to</a:t>
            </a:r>
            <a:r>
              <a:rPr lang="es-ES" sz="1400" dirty="0">
                <a:solidFill>
                  <a:srgbClr val="002060"/>
                </a:solidFill>
                <a:latin typeface="Nunito Light"/>
                <a:ea typeface="Nunito Light"/>
                <a:cs typeface="Nunito Light"/>
                <a:sym typeface="Nunito Light"/>
              </a:rPr>
              <a:t> be a Good plan </a:t>
            </a:r>
            <a:r>
              <a:rPr lang="es-ES" sz="1400" dirty="0" err="1">
                <a:solidFill>
                  <a:srgbClr val="002060"/>
                </a:solidFill>
                <a:latin typeface="Nunito Light"/>
                <a:ea typeface="Nunito Light"/>
                <a:cs typeface="Nunito Light"/>
                <a:sym typeface="Nunito Light"/>
              </a:rPr>
              <a:t>to</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reach</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what</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is</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mentioned</a:t>
            </a:r>
            <a:r>
              <a:rPr lang="es-ES" sz="1400" dirty="0">
                <a:solidFill>
                  <a:srgbClr val="002060"/>
                </a:solidFill>
                <a:latin typeface="Nunito Light"/>
                <a:ea typeface="Nunito Light"/>
                <a:cs typeface="Nunito Light"/>
                <a:sym typeface="Nunito Light"/>
              </a:rPr>
              <a:t> </a:t>
            </a:r>
            <a:r>
              <a:rPr lang="es-ES" sz="1400" dirty="0" err="1">
                <a:solidFill>
                  <a:srgbClr val="002060"/>
                </a:solidFill>
                <a:latin typeface="Nunito Light"/>
                <a:ea typeface="Nunito Light"/>
                <a:cs typeface="Nunito Light"/>
                <a:sym typeface="Nunito Light"/>
              </a:rPr>
              <a:t>before</a:t>
            </a:r>
            <a:r>
              <a:rPr lang="es-ES" sz="1400" dirty="0">
                <a:solidFill>
                  <a:srgbClr val="002060"/>
                </a:solidFill>
                <a:latin typeface="Nunito Light"/>
                <a:ea typeface="Nunito Light"/>
                <a:cs typeface="Nunito Light"/>
                <a:sym typeface="Nunito Light"/>
              </a:rPr>
              <a:t>.</a:t>
            </a:r>
            <a:br>
              <a:rPr lang="en" sz="1400" i="1" u="sng" dirty="0">
                <a:solidFill>
                  <a:srgbClr val="434343"/>
                </a:solidFill>
                <a:latin typeface="Nunito Light"/>
                <a:ea typeface="Nunito Light"/>
                <a:cs typeface="Nunito Light"/>
                <a:sym typeface="Nunito Light"/>
              </a:rPr>
            </a:br>
            <a:br>
              <a:rPr lang="en" sz="1400" i="1" u="sng" dirty="0">
                <a:solidFill>
                  <a:srgbClr val="434343"/>
                </a:solidFill>
                <a:latin typeface="Nunito Light"/>
                <a:ea typeface="Nunito Light"/>
                <a:cs typeface="Nunito Light"/>
                <a:sym typeface="Nunito Light"/>
              </a:rPr>
            </a:br>
            <a:r>
              <a:rPr lang="en" sz="1400" i="1" u="sng" dirty="0">
                <a:solidFill>
                  <a:srgbClr val="434343"/>
                </a:solidFill>
                <a:latin typeface="Nunito Light"/>
                <a:ea typeface="Nunito Light"/>
                <a:cs typeface="Nunito Light"/>
                <a:sym typeface="Nunito Light"/>
              </a:rPr>
              <a:t>   </a:t>
            </a:r>
            <a:br>
              <a:rPr lang="en" sz="1400" dirty="0">
                <a:solidFill>
                  <a:srgbClr val="434343"/>
                </a:solidFill>
                <a:latin typeface="Nunito Light"/>
                <a:ea typeface="Nunito Light"/>
                <a:cs typeface="Nunito Light"/>
                <a:sym typeface="Nunito Light"/>
              </a:rPr>
            </a:br>
            <a:r>
              <a:rPr lang="en" sz="1400" dirty="0">
                <a:solidFill>
                  <a:srgbClr val="434343"/>
                </a:solidFill>
                <a:latin typeface="Nunito Light"/>
                <a:ea typeface="Nunito Light"/>
                <a:cs typeface="Nunito Light"/>
                <a:sym typeface="Nunito Light"/>
              </a:rPr>
              <a:t>   </a:t>
            </a:r>
            <a:br>
              <a:rPr lang="en" sz="1400" dirty="0">
                <a:solidFill>
                  <a:srgbClr val="434343"/>
                </a:solidFill>
                <a:latin typeface="Nunito Light"/>
                <a:ea typeface="Nunito Light"/>
                <a:cs typeface="Nunito Light"/>
                <a:sym typeface="Nunito Light"/>
              </a:rPr>
            </a:br>
            <a:br>
              <a:rPr lang="en" sz="1400" i="1" u="sng" dirty="0">
                <a:solidFill>
                  <a:srgbClr val="434343"/>
                </a:solidFill>
                <a:latin typeface="Nunito Light"/>
                <a:ea typeface="Nunito Light"/>
                <a:cs typeface="Nunito Light"/>
                <a:sym typeface="Nunito Light"/>
              </a:rPr>
            </a:br>
            <a:endParaRPr sz="1400" i="1" u="sng"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s-ES" sz="1800" dirty="0">
                <a:solidFill>
                  <a:srgbClr val="434343"/>
                </a:solidFill>
                <a:latin typeface="Nunito Light"/>
                <a:ea typeface="Nunito Light"/>
                <a:cs typeface="Nunito Light"/>
                <a:sym typeface="Nunito Light"/>
              </a:rPr>
              <a:t>   </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0"/>
        <p:cNvGrpSpPr/>
        <p:nvPr/>
      </p:nvGrpSpPr>
      <p:grpSpPr>
        <a:xfrm>
          <a:off x="0" y="0"/>
          <a:ext cx="0" cy="0"/>
          <a:chOff x="0" y="0"/>
          <a:chExt cx="0" cy="0"/>
        </a:xfrm>
      </p:grpSpPr>
      <p:sp>
        <p:nvSpPr>
          <p:cNvPr id="251" name="Google Shape;251;p50"/>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Determine the MVP sample size &amp; time period allotted estimated to come to a conclusion on your hypotheses.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5"/>
        <p:cNvGrpSpPr/>
        <p:nvPr/>
      </p:nvGrpSpPr>
      <p:grpSpPr>
        <a:xfrm>
          <a:off x="0" y="0"/>
          <a:ext cx="0" cy="0"/>
          <a:chOff x="0" y="0"/>
          <a:chExt cx="0" cy="0"/>
        </a:xfrm>
      </p:grpSpPr>
      <p:sp>
        <p:nvSpPr>
          <p:cNvPr id="6" name="Google Shape;212;p43">
            <a:extLst>
              <a:ext uri="{FF2B5EF4-FFF2-40B4-BE49-F238E27FC236}">
                <a16:creationId xmlns:a16="http://schemas.microsoft.com/office/drawing/2014/main" id="{0F261509-1E8D-4A04-83F0-BCE0B63872E1}"/>
              </a:ext>
            </a:extLst>
          </p:cNvPr>
          <p:cNvSpPr txBox="1">
            <a:spLocks/>
          </p:cNvSpPr>
          <p:nvPr/>
        </p:nvSpPr>
        <p:spPr>
          <a:xfrm>
            <a:off x="262049" y="177875"/>
            <a:ext cx="8454354" cy="59837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s-ES" sz="2400" dirty="0" err="1">
                <a:solidFill>
                  <a:schemeClr val="accent6">
                    <a:lumMod val="40000"/>
                    <a:lumOff val="60000"/>
                  </a:schemeClr>
                </a:solidFill>
                <a:latin typeface="Nunito Light"/>
                <a:ea typeface="Nunito Light"/>
                <a:cs typeface="Nunito Light"/>
                <a:sym typeface="Nunito Light"/>
              </a:rPr>
              <a:t>MVP</a:t>
            </a:r>
            <a:r>
              <a:rPr lang="es-ES" sz="2400" dirty="0">
                <a:solidFill>
                  <a:schemeClr val="accent6">
                    <a:lumMod val="40000"/>
                    <a:lumOff val="60000"/>
                  </a:schemeClr>
                </a:solidFill>
                <a:latin typeface="Nunito Light"/>
                <a:ea typeface="Nunito Light"/>
                <a:cs typeface="Nunito Light"/>
                <a:sym typeface="Nunito Light"/>
              </a:rPr>
              <a:t> </a:t>
            </a:r>
            <a:r>
              <a:rPr lang="es-ES" sz="2400" dirty="0" err="1">
                <a:solidFill>
                  <a:schemeClr val="accent6">
                    <a:lumMod val="40000"/>
                    <a:lumOff val="60000"/>
                  </a:schemeClr>
                </a:solidFill>
                <a:latin typeface="Nunito Light"/>
                <a:ea typeface="Nunito Light"/>
                <a:cs typeface="Nunito Light"/>
                <a:sym typeface="Nunito Light"/>
              </a:rPr>
              <a:t>metrics</a:t>
            </a:r>
            <a:r>
              <a:rPr lang="es-ES" sz="2400" dirty="0">
                <a:solidFill>
                  <a:schemeClr val="accent6">
                    <a:lumMod val="40000"/>
                    <a:lumOff val="60000"/>
                  </a:schemeClr>
                </a:solidFill>
                <a:latin typeface="Nunito Light"/>
                <a:ea typeface="Nunito Light"/>
                <a:cs typeface="Nunito Light"/>
                <a:sym typeface="Nunito Light"/>
              </a:rPr>
              <a:t>:</a:t>
            </a:r>
          </a:p>
          <a:p>
            <a:pPr algn="l"/>
            <a:endParaRPr lang="es-ES" sz="1200" dirty="0">
              <a:solidFill>
                <a:srgbClr val="FFFFFF"/>
              </a:solidFill>
              <a:latin typeface="Nunito Light"/>
              <a:ea typeface="Nunito Light"/>
              <a:cs typeface="Nunito Light"/>
              <a:sym typeface="Nunito Light"/>
            </a:endParaRPr>
          </a:p>
          <a:p>
            <a:pPr marL="114300" algn="l">
              <a:buClr>
                <a:schemeClr val="lt1"/>
              </a:buClr>
              <a:buSzPts val="1800"/>
            </a:pPr>
            <a:br>
              <a:rPr lang="es-ES" sz="1200" b="1" dirty="0">
                <a:solidFill>
                  <a:schemeClr val="tx1"/>
                </a:solidFill>
                <a:latin typeface="Nunito Light"/>
                <a:ea typeface="Nunito Light"/>
                <a:cs typeface="Nunito Light"/>
                <a:sym typeface="Nunito Light"/>
              </a:rPr>
            </a:br>
            <a:endParaRPr lang="es-ES" sz="1200" b="1" dirty="0">
              <a:solidFill>
                <a:schemeClr val="tx1"/>
              </a:solidFill>
              <a:latin typeface="Nunito Light"/>
              <a:ea typeface="Nunito Light"/>
              <a:cs typeface="Nunito Light"/>
              <a:sym typeface="Nunito Light"/>
            </a:endParaRPr>
          </a:p>
          <a:p>
            <a:pPr marL="400050" indent="-285750" algn="l">
              <a:buClr>
                <a:schemeClr val="lt1"/>
              </a:buClr>
              <a:buSzPts val="1800"/>
              <a:buFont typeface="Arial" panose="020B0604020202020204" pitchFamily="34" charset="0"/>
              <a:buChar char="•"/>
            </a:pPr>
            <a:endParaRPr lang="es-ES" sz="1400" b="1" dirty="0">
              <a:solidFill>
                <a:schemeClr val="tx1"/>
              </a:solidFill>
              <a:latin typeface="Arial" panose="020B0604020202020204" pitchFamily="34" charset="0"/>
              <a:ea typeface="Nunito Light"/>
              <a:cs typeface="Arial" panose="020B0604020202020204" pitchFamily="34" charset="0"/>
              <a:sym typeface="Nunito Light"/>
            </a:endParaRPr>
          </a:p>
        </p:txBody>
      </p:sp>
      <p:sp>
        <p:nvSpPr>
          <p:cNvPr id="4" name="CuadroTexto 3">
            <a:extLst>
              <a:ext uri="{FF2B5EF4-FFF2-40B4-BE49-F238E27FC236}">
                <a16:creationId xmlns:a16="http://schemas.microsoft.com/office/drawing/2014/main" id="{EAC09EB7-8504-40BD-A712-5B4D753110CC}"/>
              </a:ext>
            </a:extLst>
          </p:cNvPr>
          <p:cNvSpPr txBox="1"/>
          <p:nvPr/>
        </p:nvSpPr>
        <p:spPr>
          <a:xfrm>
            <a:off x="361813" y="947292"/>
            <a:ext cx="5736380" cy="2893100"/>
          </a:xfrm>
          <a:prstGeom prst="rect">
            <a:avLst/>
          </a:prstGeom>
          <a:solidFill>
            <a:schemeClr val="accent1">
              <a:lumMod val="40000"/>
              <a:lumOff val="60000"/>
            </a:schemeClr>
          </a:solidFill>
        </p:spPr>
        <p:txBody>
          <a:bodyPr wrap="square" rtlCol="0">
            <a:spAutoFit/>
          </a:bodyPr>
          <a:lstStyle/>
          <a:p>
            <a:r>
              <a:rPr lang="es-ES" dirty="0" err="1"/>
              <a:t>Collection</a:t>
            </a:r>
            <a:r>
              <a:rPr lang="es-ES" dirty="0"/>
              <a:t> </a:t>
            </a:r>
            <a:r>
              <a:rPr lang="es-ES" dirty="0" err="1"/>
              <a:t>of</a:t>
            </a:r>
            <a:r>
              <a:rPr lang="es-ES" dirty="0"/>
              <a:t> </a:t>
            </a:r>
            <a:r>
              <a:rPr lang="es-ES" dirty="0" err="1"/>
              <a:t>Features</a:t>
            </a:r>
            <a:r>
              <a:rPr lang="es-ES" dirty="0"/>
              <a:t>:</a:t>
            </a:r>
          </a:p>
          <a:p>
            <a:pPr marL="285750" indent="-285750">
              <a:buFontTx/>
              <a:buChar char="-"/>
            </a:pPr>
            <a:r>
              <a:rPr lang="es-ES" dirty="0"/>
              <a:t>Small </a:t>
            </a:r>
            <a:r>
              <a:rPr lang="es-ES" dirty="0" err="1"/>
              <a:t>electric</a:t>
            </a:r>
            <a:r>
              <a:rPr lang="es-ES" dirty="0"/>
              <a:t> </a:t>
            </a:r>
            <a:r>
              <a:rPr lang="es-ES" dirty="0" err="1"/>
              <a:t>battery</a:t>
            </a:r>
            <a:endParaRPr lang="es-ES" dirty="0"/>
          </a:p>
          <a:p>
            <a:pPr marL="285750" indent="-285750">
              <a:buFontTx/>
              <a:buChar char="-"/>
            </a:pPr>
            <a:r>
              <a:rPr lang="es-ES" dirty="0"/>
              <a:t>Passenger </a:t>
            </a:r>
            <a:r>
              <a:rPr lang="es-ES" dirty="0" err="1"/>
              <a:t>max.espace</a:t>
            </a:r>
            <a:r>
              <a:rPr lang="es-ES" dirty="0"/>
              <a:t>: 2 </a:t>
            </a:r>
            <a:r>
              <a:rPr lang="es-ES" dirty="0" err="1"/>
              <a:t>people</a:t>
            </a:r>
            <a:endParaRPr lang="es-ES" dirty="0"/>
          </a:p>
          <a:p>
            <a:pPr marL="285750" indent="-285750">
              <a:buFontTx/>
              <a:buChar char="-"/>
            </a:pPr>
            <a:r>
              <a:rPr lang="es-ES" dirty="0"/>
              <a:t>No extra </a:t>
            </a:r>
            <a:r>
              <a:rPr lang="es-ES" dirty="0" err="1"/>
              <a:t>equipment</a:t>
            </a:r>
            <a:endParaRPr lang="es-ES" dirty="0"/>
          </a:p>
          <a:p>
            <a:pPr marL="285750" indent="-285750">
              <a:buFontTx/>
              <a:buChar char="-"/>
            </a:pPr>
            <a:r>
              <a:rPr lang="es-ES" dirty="0"/>
              <a:t>Standard taxi </a:t>
            </a:r>
            <a:r>
              <a:rPr lang="es-ES" dirty="0" err="1"/>
              <a:t>models</a:t>
            </a:r>
            <a:endParaRPr lang="es-ES" dirty="0"/>
          </a:p>
          <a:p>
            <a:pPr marL="285750" indent="-285750">
              <a:buFontTx/>
              <a:buChar char="-"/>
            </a:pPr>
            <a:r>
              <a:rPr lang="es-ES" dirty="0"/>
              <a:t>No </a:t>
            </a:r>
            <a:r>
              <a:rPr lang="es-ES" dirty="0" err="1"/>
              <a:t>long</a:t>
            </a:r>
            <a:r>
              <a:rPr lang="es-ES" dirty="0"/>
              <a:t> </a:t>
            </a:r>
            <a:r>
              <a:rPr lang="es-ES" dirty="0" err="1"/>
              <a:t>distances</a:t>
            </a:r>
            <a:r>
              <a:rPr lang="es-ES" dirty="0"/>
              <a:t> </a:t>
            </a:r>
            <a:r>
              <a:rPr lang="es-ES" dirty="0" err="1"/>
              <a:t>allowed</a:t>
            </a:r>
            <a:endParaRPr lang="es-ES" dirty="0"/>
          </a:p>
          <a:p>
            <a:pPr marL="285750" indent="-285750">
              <a:buFontTx/>
              <a:buChar char="-"/>
            </a:pPr>
            <a:r>
              <a:rPr lang="es-ES" dirty="0" err="1"/>
              <a:t>Max.30</a:t>
            </a:r>
            <a:r>
              <a:rPr lang="es-ES" dirty="0"/>
              <a:t> </a:t>
            </a:r>
            <a:r>
              <a:rPr lang="es-ES" dirty="0" err="1"/>
              <a:t>mts</a:t>
            </a:r>
            <a:r>
              <a:rPr lang="es-ES" dirty="0"/>
              <a:t> </a:t>
            </a:r>
            <a:r>
              <a:rPr lang="es-ES" dirty="0" err="1"/>
              <a:t>on</a:t>
            </a:r>
            <a:r>
              <a:rPr lang="es-ES" dirty="0"/>
              <a:t> air</a:t>
            </a:r>
          </a:p>
          <a:p>
            <a:pPr marL="285750" indent="-285750">
              <a:buFontTx/>
              <a:buChar char="-"/>
            </a:pPr>
            <a:r>
              <a:rPr lang="es-ES" dirty="0" err="1"/>
              <a:t>Max.speed</a:t>
            </a:r>
            <a:r>
              <a:rPr lang="es-ES" dirty="0"/>
              <a:t>: </a:t>
            </a:r>
            <a:r>
              <a:rPr lang="es-ES" dirty="0" err="1"/>
              <a:t>90miles</a:t>
            </a:r>
            <a:r>
              <a:rPr lang="es-ES" dirty="0"/>
              <a:t>/</a:t>
            </a:r>
            <a:r>
              <a:rPr lang="es-ES" dirty="0" err="1"/>
              <a:t>hour</a:t>
            </a:r>
            <a:endParaRPr lang="es-ES" dirty="0"/>
          </a:p>
          <a:p>
            <a:pPr marL="285750" indent="-285750">
              <a:buFontTx/>
              <a:buChar char="-"/>
            </a:pPr>
            <a:r>
              <a:rPr lang="es-ES" dirty="0"/>
              <a:t>Time </a:t>
            </a:r>
            <a:r>
              <a:rPr lang="es-ES" dirty="0" err="1"/>
              <a:t>period</a:t>
            </a:r>
            <a:r>
              <a:rPr lang="es-ES" dirty="0"/>
              <a:t>: 1 </a:t>
            </a:r>
            <a:r>
              <a:rPr lang="es-ES" dirty="0" err="1"/>
              <a:t>year</a:t>
            </a:r>
            <a:r>
              <a:rPr lang="es-ES" dirty="0"/>
              <a:t> and a </a:t>
            </a:r>
            <a:r>
              <a:rPr lang="es-ES" dirty="0" err="1"/>
              <a:t>half</a:t>
            </a:r>
            <a:endParaRPr lang="es-ES" dirty="0"/>
          </a:p>
          <a:p>
            <a:pPr marL="285750" indent="-285750">
              <a:buFontTx/>
              <a:buChar char="-"/>
            </a:pPr>
            <a:r>
              <a:rPr lang="es-ES" dirty="0"/>
              <a:t>Test </a:t>
            </a:r>
            <a:r>
              <a:rPr lang="es-ES" dirty="0" err="1"/>
              <a:t>Zones</a:t>
            </a:r>
            <a:r>
              <a:rPr lang="es-ES" dirty="0"/>
              <a:t>: </a:t>
            </a:r>
            <a:r>
              <a:rPr lang="en" sz="1400" dirty="0">
                <a:solidFill>
                  <a:schemeClr val="tx1"/>
                </a:solidFill>
                <a:latin typeface="Nunito Light"/>
                <a:ea typeface="Nunito Light"/>
                <a:cs typeface="Nunito Light"/>
                <a:sym typeface="Nunito Light"/>
              </a:rPr>
              <a:t>Battery Park City, Financial District, Midtown</a:t>
            </a:r>
            <a:endParaRPr lang="es-ES" dirty="0">
              <a:solidFill>
                <a:schemeClr val="tx1"/>
              </a:solidFill>
            </a:endParaRPr>
          </a:p>
          <a:p>
            <a:pPr marL="285750" indent="-285750">
              <a:buFontTx/>
              <a:buChar char="-"/>
            </a:pPr>
            <a:endParaRPr lang="es-ES" dirty="0"/>
          </a:p>
          <a:p>
            <a:pPr marL="285750" indent="-285750">
              <a:buFontTx/>
              <a:buChar char="-"/>
            </a:pPr>
            <a:endParaRPr lang="es-ES" dirty="0"/>
          </a:p>
          <a:p>
            <a:endParaRPr lang="es-E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1"/>
        <p:cNvGrpSpPr/>
        <p:nvPr/>
      </p:nvGrpSpPr>
      <p:grpSpPr>
        <a:xfrm>
          <a:off x="0" y="0"/>
          <a:ext cx="0" cy="0"/>
          <a:chOff x="0" y="0"/>
          <a:chExt cx="0" cy="0"/>
        </a:xfrm>
      </p:grpSpPr>
      <p:sp>
        <p:nvSpPr>
          <p:cNvPr id="262" name="Google Shape;262;p52"/>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an instrumentation plan for the events you need collected and logged, in order to be able to physically measure your KPIs.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6"/>
        <p:cNvGrpSpPr/>
        <p:nvPr/>
      </p:nvGrpSpPr>
      <p:grpSpPr>
        <a:xfrm>
          <a:off x="0" y="0"/>
          <a:ext cx="0" cy="0"/>
          <a:chOff x="0" y="0"/>
          <a:chExt cx="0" cy="0"/>
        </a:xfrm>
      </p:grpSpPr>
      <p:sp>
        <p:nvSpPr>
          <p:cNvPr id="268" name="Google Shape;268;p53"/>
          <p:cNvSpPr txBox="1">
            <a:spLocks noGrp="1"/>
          </p:cNvSpPr>
          <p:nvPr>
            <p:ph type="ctrTitle"/>
          </p:nvPr>
        </p:nvSpPr>
        <p:spPr>
          <a:xfrm>
            <a:off x="329050" y="940777"/>
            <a:ext cx="7532700" cy="2414573"/>
          </a:xfrm>
          <a:prstGeom prst="rect">
            <a:avLst/>
          </a:prstGeom>
          <a:solidFill>
            <a:schemeClr val="accent1">
              <a:lumMod val="40000"/>
              <a:lumOff val="60000"/>
            </a:schemeClr>
          </a:solidFill>
          <a:ln>
            <a:solidFill>
              <a:schemeClr val="tx1"/>
            </a:solid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
        <p:nvSpPr>
          <p:cNvPr id="8" name="Google Shape;212;p43">
            <a:extLst>
              <a:ext uri="{FF2B5EF4-FFF2-40B4-BE49-F238E27FC236}">
                <a16:creationId xmlns:a16="http://schemas.microsoft.com/office/drawing/2014/main" id="{5741A8AC-02A3-4DDA-96F4-1582D2D47342}"/>
              </a:ext>
            </a:extLst>
          </p:cNvPr>
          <p:cNvSpPr txBox="1">
            <a:spLocks/>
          </p:cNvSpPr>
          <p:nvPr/>
        </p:nvSpPr>
        <p:spPr>
          <a:xfrm>
            <a:off x="262049" y="177875"/>
            <a:ext cx="8454354" cy="59837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s-ES" sz="2400" dirty="0" err="1">
                <a:solidFill>
                  <a:schemeClr val="accent6">
                    <a:lumMod val="40000"/>
                    <a:lumOff val="60000"/>
                  </a:schemeClr>
                </a:solidFill>
                <a:latin typeface="Nunito Light"/>
                <a:ea typeface="Nunito Light"/>
                <a:cs typeface="Nunito Light"/>
                <a:sym typeface="Nunito Light"/>
              </a:rPr>
              <a:t>Instrumentation</a:t>
            </a:r>
            <a:r>
              <a:rPr lang="es-ES" sz="2400" dirty="0">
                <a:solidFill>
                  <a:schemeClr val="accent6">
                    <a:lumMod val="40000"/>
                    <a:lumOff val="60000"/>
                  </a:schemeClr>
                </a:solidFill>
                <a:latin typeface="Nunito Light"/>
                <a:ea typeface="Nunito Light"/>
                <a:cs typeface="Nunito Light"/>
                <a:sym typeface="Nunito Light"/>
              </a:rPr>
              <a:t> Plan:</a:t>
            </a:r>
          </a:p>
          <a:p>
            <a:pPr algn="l"/>
            <a:endParaRPr lang="es-ES" sz="1200" dirty="0">
              <a:solidFill>
                <a:srgbClr val="FFFFFF"/>
              </a:solidFill>
              <a:latin typeface="Nunito Light"/>
              <a:ea typeface="Nunito Light"/>
              <a:cs typeface="Nunito Light"/>
              <a:sym typeface="Nunito Light"/>
            </a:endParaRPr>
          </a:p>
          <a:p>
            <a:pPr marL="114300" algn="l">
              <a:buClr>
                <a:schemeClr val="lt1"/>
              </a:buClr>
              <a:buSzPts val="1800"/>
            </a:pPr>
            <a:br>
              <a:rPr lang="es-ES" sz="1200" b="1" dirty="0">
                <a:solidFill>
                  <a:schemeClr val="tx1"/>
                </a:solidFill>
                <a:latin typeface="Nunito Light"/>
                <a:ea typeface="Nunito Light"/>
                <a:cs typeface="Nunito Light"/>
                <a:sym typeface="Nunito Light"/>
              </a:rPr>
            </a:br>
            <a:r>
              <a:rPr lang="es-ES" sz="1200" b="1" dirty="0" err="1">
                <a:solidFill>
                  <a:schemeClr val="tx1"/>
                </a:solidFill>
                <a:latin typeface="Nunito Light"/>
                <a:ea typeface="Nunito Light"/>
                <a:cs typeface="Nunito Light"/>
                <a:sym typeface="Nunito Light"/>
              </a:rPr>
              <a:t>Events</a:t>
            </a:r>
            <a:r>
              <a:rPr lang="es-ES" sz="1200" b="1" dirty="0">
                <a:solidFill>
                  <a:schemeClr val="tx1"/>
                </a:solidFill>
                <a:latin typeface="Nunito Light"/>
                <a:ea typeface="Nunito Light"/>
                <a:cs typeface="Nunito Light"/>
                <a:sym typeface="Nunito Light"/>
              </a:rPr>
              <a:t>:</a:t>
            </a:r>
          </a:p>
          <a:p>
            <a:pPr marL="114300" algn="l">
              <a:buClr>
                <a:schemeClr val="lt1"/>
              </a:buClr>
              <a:buSzPts val="1800"/>
            </a:pPr>
            <a:r>
              <a:rPr lang="es-ES" sz="1200" b="1" dirty="0">
                <a:solidFill>
                  <a:schemeClr val="tx1"/>
                </a:solidFill>
                <a:latin typeface="Nunito Light"/>
                <a:ea typeface="Nunito Light"/>
                <a:cs typeface="Nunito Light"/>
                <a:sym typeface="Nunito Light"/>
              </a:rPr>
              <a:t>  </a:t>
            </a:r>
            <a:r>
              <a:rPr lang="es-ES" sz="1200" dirty="0">
                <a:solidFill>
                  <a:schemeClr val="tx1"/>
                </a:solidFill>
                <a:latin typeface="Nunito Light"/>
                <a:ea typeface="Nunito Light"/>
                <a:cs typeface="Nunito Light"/>
                <a:sym typeface="Nunito Light"/>
              </a:rPr>
              <a:t>- </a:t>
            </a:r>
            <a:r>
              <a:rPr lang="es-ES" sz="1200" dirty="0" err="1">
                <a:solidFill>
                  <a:schemeClr val="tx1"/>
                </a:solidFill>
                <a:latin typeface="Nunito Light"/>
                <a:ea typeface="Nunito Light"/>
                <a:cs typeface="Nunito Light"/>
                <a:sym typeface="Nunito Light"/>
              </a:rPr>
              <a:t>User</a:t>
            </a:r>
            <a:r>
              <a:rPr lang="es-ES" sz="1200" dirty="0">
                <a:solidFill>
                  <a:schemeClr val="tx1"/>
                </a:solidFill>
                <a:latin typeface="Nunito Light"/>
                <a:ea typeface="Nunito Light"/>
                <a:cs typeface="Nunito Light"/>
                <a:sym typeface="Nunito Light"/>
              </a:rPr>
              <a:t> </a:t>
            </a:r>
            <a:r>
              <a:rPr lang="es-ES" sz="1200" dirty="0" err="1">
                <a:solidFill>
                  <a:schemeClr val="tx1"/>
                </a:solidFill>
                <a:latin typeface="Nunito Light"/>
                <a:ea typeface="Nunito Light"/>
                <a:cs typeface="Nunito Light"/>
                <a:sym typeface="Nunito Light"/>
              </a:rPr>
              <a:t>adquisition</a:t>
            </a:r>
            <a:r>
              <a:rPr lang="es-ES" sz="1200" dirty="0">
                <a:solidFill>
                  <a:schemeClr val="tx1"/>
                </a:solidFill>
                <a:latin typeface="Nunito Light"/>
                <a:ea typeface="Nunito Light"/>
                <a:cs typeface="Nunito Light"/>
                <a:sym typeface="Nunito Light"/>
              </a:rPr>
              <a:t>:</a:t>
            </a:r>
          </a:p>
          <a:p>
            <a:pPr marL="114300" algn="l">
              <a:buClr>
                <a:schemeClr val="lt1"/>
              </a:buClr>
              <a:buSzPts val="1800"/>
            </a:pPr>
            <a:r>
              <a:rPr lang="es-ES" sz="1200" dirty="0">
                <a:solidFill>
                  <a:schemeClr val="tx1"/>
                </a:solidFill>
                <a:latin typeface="Nunito Light"/>
                <a:ea typeface="Nunito Light"/>
                <a:cs typeface="Nunito Light"/>
                <a:sym typeface="Nunito Light"/>
              </a:rPr>
              <a:t>         </a:t>
            </a:r>
            <a:r>
              <a:rPr lang="es-ES" sz="1200" dirty="0" err="1">
                <a:solidFill>
                  <a:schemeClr val="tx1"/>
                </a:solidFill>
                <a:latin typeface="Nunito Light"/>
                <a:ea typeface="Nunito Light"/>
                <a:cs typeface="Nunito Light"/>
                <a:sym typeface="Nunito Light"/>
              </a:rPr>
              <a:t>Users</a:t>
            </a:r>
            <a:r>
              <a:rPr lang="es-ES" sz="1200" dirty="0">
                <a:solidFill>
                  <a:schemeClr val="tx1"/>
                </a:solidFill>
                <a:latin typeface="Nunito Light"/>
                <a:ea typeface="Nunito Light"/>
                <a:cs typeface="Nunito Light"/>
                <a:sym typeface="Nunito Light"/>
              </a:rPr>
              <a:t> </a:t>
            </a:r>
            <a:r>
              <a:rPr lang="es-ES" sz="1200" dirty="0" err="1">
                <a:solidFill>
                  <a:schemeClr val="tx1"/>
                </a:solidFill>
                <a:latin typeface="Nunito Light"/>
                <a:ea typeface="Nunito Light"/>
                <a:cs typeface="Nunito Light"/>
                <a:sym typeface="Nunito Light"/>
              </a:rPr>
              <a:t>signed</a:t>
            </a:r>
            <a:r>
              <a:rPr lang="es-ES" sz="1200" dirty="0">
                <a:solidFill>
                  <a:schemeClr val="tx1"/>
                </a:solidFill>
                <a:latin typeface="Nunito Light"/>
                <a:ea typeface="Nunito Light"/>
                <a:cs typeface="Nunito Light"/>
                <a:sym typeface="Nunito Light"/>
              </a:rPr>
              <a:t>-in</a:t>
            </a:r>
          </a:p>
          <a:p>
            <a:pPr marL="114300" algn="l">
              <a:buClr>
                <a:schemeClr val="lt1"/>
              </a:buClr>
              <a:buSzPts val="1800"/>
            </a:pPr>
            <a:r>
              <a:rPr lang="es-ES" sz="1200" dirty="0">
                <a:solidFill>
                  <a:schemeClr val="tx1"/>
                </a:solidFill>
                <a:latin typeface="Nunito Light"/>
                <a:ea typeface="Nunito Light"/>
                <a:cs typeface="Nunito Light"/>
                <a:sym typeface="Nunito Light"/>
              </a:rPr>
              <a:t>  - App </a:t>
            </a:r>
            <a:r>
              <a:rPr lang="es-ES" sz="1200" dirty="0" err="1">
                <a:solidFill>
                  <a:schemeClr val="tx1"/>
                </a:solidFill>
                <a:latin typeface="Nunito Light"/>
                <a:ea typeface="Nunito Light"/>
                <a:cs typeface="Nunito Light"/>
                <a:sym typeface="Nunito Light"/>
              </a:rPr>
              <a:t>bookings</a:t>
            </a:r>
            <a:endParaRPr lang="es-ES" sz="1200" dirty="0">
              <a:solidFill>
                <a:schemeClr val="tx1"/>
              </a:solidFill>
              <a:latin typeface="Nunito Light"/>
              <a:ea typeface="Nunito Light"/>
              <a:cs typeface="Nunito Light"/>
              <a:sym typeface="Nunito Light"/>
            </a:endParaRPr>
          </a:p>
          <a:p>
            <a:pPr marL="114300" algn="l">
              <a:buClr>
                <a:schemeClr val="lt1"/>
              </a:buClr>
              <a:buSzPts val="1800"/>
            </a:pPr>
            <a:r>
              <a:rPr lang="es-ES" sz="1200" dirty="0">
                <a:solidFill>
                  <a:schemeClr val="tx1"/>
                </a:solidFill>
                <a:latin typeface="Nunito Light"/>
                <a:ea typeface="Nunito Light"/>
                <a:cs typeface="Nunito Light"/>
                <a:sym typeface="Nunito Light"/>
              </a:rPr>
              <a:t>  - Total </a:t>
            </a:r>
            <a:r>
              <a:rPr lang="es-ES" sz="1200" dirty="0" err="1">
                <a:solidFill>
                  <a:schemeClr val="tx1"/>
                </a:solidFill>
                <a:latin typeface="Nunito Light"/>
                <a:ea typeface="Nunito Light"/>
                <a:cs typeface="Nunito Light"/>
                <a:sym typeface="Nunito Light"/>
              </a:rPr>
              <a:t>Drops</a:t>
            </a:r>
            <a:r>
              <a:rPr lang="es-ES" sz="1200" dirty="0">
                <a:solidFill>
                  <a:schemeClr val="tx1"/>
                </a:solidFill>
                <a:latin typeface="Nunito Light"/>
                <a:ea typeface="Nunito Light"/>
                <a:cs typeface="Nunito Light"/>
                <a:sym typeface="Nunito Light"/>
              </a:rPr>
              <a:t>-in </a:t>
            </a:r>
            <a:r>
              <a:rPr lang="es-ES" sz="1200" dirty="0" err="1">
                <a:solidFill>
                  <a:schemeClr val="tx1"/>
                </a:solidFill>
                <a:latin typeface="Nunito Light"/>
                <a:ea typeface="Nunito Light"/>
                <a:cs typeface="Nunito Light"/>
                <a:sym typeface="Nunito Light"/>
              </a:rPr>
              <a:t>daily</a:t>
            </a:r>
            <a:endParaRPr lang="es-ES" sz="1200" dirty="0">
              <a:solidFill>
                <a:schemeClr val="tx1"/>
              </a:solidFill>
              <a:latin typeface="Nunito Light"/>
              <a:ea typeface="Nunito Light"/>
              <a:cs typeface="Nunito Light"/>
              <a:sym typeface="Nunito Light"/>
            </a:endParaRPr>
          </a:p>
          <a:p>
            <a:pPr marL="114300" algn="l">
              <a:buClr>
                <a:schemeClr val="lt1"/>
              </a:buClr>
              <a:buSzPts val="1800"/>
            </a:pPr>
            <a:r>
              <a:rPr lang="es-ES" sz="1200" dirty="0">
                <a:solidFill>
                  <a:schemeClr val="tx1"/>
                </a:solidFill>
                <a:latin typeface="Nunito Light"/>
                <a:ea typeface="Nunito Light"/>
                <a:cs typeface="Nunito Light"/>
                <a:sym typeface="Nunito Light"/>
              </a:rPr>
              <a:t>  - Total </a:t>
            </a:r>
            <a:r>
              <a:rPr lang="es-ES" sz="1200" dirty="0" err="1">
                <a:solidFill>
                  <a:schemeClr val="tx1"/>
                </a:solidFill>
                <a:latin typeface="Nunito Light"/>
                <a:ea typeface="Nunito Light"/>
                <a:cs typeface="Nunito Light"/>
                <a:sym typeface="Nunito Light"/>
              </a:rPr>
              <a:t>Drops</a:t>
            </a:r>
            <a:r>
              <a:rPr lang="es-ES" sz="1200" dirty="0">
                <a:solidFill>
                  <a:schemeClr val="tx1"/>
                </a:solidFill>
                <a:latin typeface="Nunito Light"/>
                <a:ea typeface="Nunito Light"/>
                <a:cs typeface="Nunito Light"/>
                <a:sym typeface="Nunito Light"/>
              </a:rPr>
              <a:t>-off </a:t>
            </a:r>
            <a:r>
              <a:rPr lang="es-ES" sz="1200" dirty="0" err="1">
                <a:solidFill>
                  <a:schemeClr val="tx1"/>
                </a:solidFill>
                <a:latin typeface="Nunito Light"/>
                <a:ea typeface="Nunito Light"/>
                <a:cs typeface="Nunito Light"/>
                <a:sym typeface="Nunito Light"/>
              </a:rPr>
              <a:t>daily</a:t>
            </a:r>
            <a:endParaRPr lang="es-ES" sz="1200" dirty="0">
              <a:solidFill>
                <a:schemeClr val="tx1"/>
              </a:solidFill>
              <a:latin typeface="Nunito Light"/>
              <a:ea typeface="Nunito Light"/>
              <a:cs typeface="Nunito Light"/>
              <a:sym typeface="Nunito Light"/>
            </a:endParaRPr>
          </a:p>
          <a:p>
            <a:pPr marL="114300" algn="l">
              <a:buClr>
                <a:schemeClr val="lt1"/>
              </a:buClr>
              <a:buSzPts val="1800"/>
            </a:pPr>
            <a:r>
              <a:rPr lang="es-ES" sz="1200" dirty="0">
                <a:solidFill>
                  <a:schemeClr val="tx1"/>
                </a:solidFill>
                <a:latin typeface="Nunito Light"/>
                <a:ea typeface="Nunito Light"/>
                <a:cs typeface="Nunito Light"/>
                <a:sym typeface="Nunito Light"/>
              </a:rPr>
              <a:t>  - </a:t>
            </a:r>
            <a:r>
              <a:rPr lang="es-ES" sz="1200" dirty="0" err="1">
                <a:solidFill>
                  <a:schemeClr val="tx1"/>
                </a:solidFill>
                <a:latin typeface="Nunito Light"/>
                <a:ea typeface="Nunito Light"/>
                <a:cs typeface="Nunito Light"/>
                <a:sym typeface="Nunito Light"/>
              </a:rPr>
              <a:t>Passengers</a:t>
            </a:r>
            <a:r>
              <a:rPr lang="es-ES" sz="1200" dirty="0">
                <a:solidFill>
                  <a:schemeClr val="tx1"/>
                </a:solidFill>
                <a:latin typeface="Nunito Light"/>
                <a:ea typeface="Nunito Light"/>
                <a:cs typeface="Nunito Light"/>
                <a:sym typeface="Nunito Light"/>
              </a:rPr>
              <a:t> </a:t>
            </a:r>
            <a:r>
              <a:rPr lang="es-ES" sz="1200" dirty="0" err="1">
                <a:solidFill>
                  <a:schemeClr val="tx1"/>
                </a:solidFill>
                <a:latin typeface="Nunito Light"/>
                <a:ea typeface="Nunito Light"/>
                <a:cs typeface="Nunito Light"/>
                <a:sym typeface="Nunito Light"/>
              </a:rPr>
              <a:t>daily</a:t>
            </a:r>
            <a:endParaRPr lang="es-ES" sz="1200" dirty="0">
              <a:solidFill>
                <a:schemeClr val="tx1"/>
              </a:solidFill>
              <a:latin typeface="Nunito Light"/>
              <a:ea typeface="Nunito Light"/>
              <a:cs typeface="Nunito Light"/>
              <a:sym typeface="Nunito Light"/>
            </a:endParaRPr>
          </a:p>
          <a:p>
            <a:pPr marL="114300" algn="l">
              <a:buClr>
                <a:schemeClr val="lt1"/>
              </a:buClr>
              <a:buSzPts val="1800"/>
            </a:pPr>
            <a:r>
              <a:rPr lang="es-ES" sz="1200" dirty="0">
                <a:solidFill>
                  <a:schemeClr val="tx1"/>
                </a:solidFill>
                <a:latin typeface="Nunito Light"/>
                <a:ea typeface="Nunito Light"/>
                <a:cs typeface="Nunito Light"/>
                <a:sym typeface="Nunito Light"/>
              </a:rPr>
              <a:t>  - City </a:t>
            </a:r>
            <a:r>
              <a:rPr lang="es-ES" sz="1200" dirty="0" err="1">
                <a:solidFill>
                  <a:schemeClr val="tx1"/>
                </a:solidFill>
                <a:latin typeface="Nunito Light"/>
                <a:ea typeface="Nunito Light"/>
                <a:cs typeface="Nunito Light"/>
                <a:sym typeface="Nunito Light"/>
              </a:rPr>
              <a:t>area</a:t>
            </a:r>
            <a:r>
              <a:rPr lang="es-ES" sz="1200" dirty="0">
                <a:solidFill>
                  <a:schemeClr val="tx1"/>
                </a:solidFill>
                <a:latin typeface="Nunito Light"/>
                <a:ea typeface="Nunito Light"/>
                <a:cs typeface="Nunito Light"/>
                <a:sym typeface="Nunito Light"/>
              </a:rPr>
              <a:t> </a:t>
            </a:r>
            <a:r>
              <a:rPr lang="es-ES" sz="1200" dirty="0" err="1">
                <a:solidFill>
                  <a:schemeClr val="tx1"/>
                </a:solidFill>
                <a:latin typeface="Nunito Light"/>
                <a:ea typeface="Nunito Light"/>
                <a:cs typeface="Nunito Light"/>
                <a:sym typeface="Nunito Light"/>
              </a:rPr>
              <a:t>drops</a:t>
            </a:r>
            <a:r>
              <a:rPr lang="es-ES" sz="1200" dirty="0">
                <a:solidFill>
                  <a:schemeClr val="tx1"/>
                </a:solidFill>
                <a:latin typeface="Nunito Light"/>
                <a:ea typeface="Nunito Light"/>
                <a:cs typeface="Nunito Light"/>
                <a:sym typeface="Nunito Light"/>
              </a:rPr>
              <a:t>-in </a:t>
            </a:r>
            <a:r>
              <a:rPr lang="es-ES" sz="1200" dirty="0" err="1">
                <a:solidFill>
                  <a:schemeClr val="tx1"/>
                </a:solidFill>
                <a:latin typeface="Nunito Light"/>
                <a:ea typeface="Nunito Light"/>
                <a:cs typeface="Nunito Light"/>
                <a:sym typeface="Nunito Light"/>
              </a:rPr>
              <a:t>daily</a:t>
            </a:r>
            <a:endParaRPr lang="es-ES" sz="1200" dirty="0">
              <a:solidFill>
                <a:schemeClr val="tx1"/>
              </a:solidFill>
              <a:latin typeface="Nunito Light"/>
              <a:ea typeface="Nunito Light"/>
              <a:cs typeface="Nunito Light"/>
              <a:sym typeface="Nunito Light"/>
            </a:endParaRPr>
          </a:p>
          <a:p>
            <a:pPr marL="114300" algn="l">
              <a:buClr>
                <a:schemeClr val="lt1"/>
              </a:buClr>
              <a:buSzPts val="1800"/>
            </a:pPr>
            <a:r>
              <a:rPr lang="es-ES" sz="1200" dirty="0">
                <a:solidFill>
                  <a:schemeClr val="tx1"/>
                </a:solidFill>
                <a:latin typeface="Nunito Light"/>
                <a:ea typeface="Nunito Light"/>
                <a:cs typeface="Nunito Light"/>
                <a:sym typeface="Nunito Light"/>
              </a:rPr>
              <a:t>  - Time-</a:t>
            </a:r>
            <a:r>
              <a:rPr lang="es-ES" sz="1200" dirty="0" err="1">
                <a:solidFill>
                  <a:schemeClr val="tx1"/>
                </a:solidFill>
                <a:latin typeface="Nunito Light"/>
                <a:ea typeface="Nunito Light"/>
                <a:cs typeface="Nunito Light"/>
                <a:sym typeface="Nunito Light"/>
              </a:rPr>
              <a:t>bands</a:t>
            </a:r>
            <a:r>
              <a:rPr lang="es-ES" sz="1200" dirty="0">
                <a:solidFill>
                  <a:schemeClr val="tx1"/>
                </a:solidFill>
                <a:latin typeface="Nunito Light"/>
                <a:ea typeface="Nunito Light"/>
                <a:cs typeface="Nunito Light"/>
                <a:sym typeface="Nunito Light"/>
              </a:rPr>
              <a:t> </a:t>
            </a:r>
            <a:r>
              <a:rPr lang="es-ES" sz="1200" dirty="0" err="1">
                <a:solidFill>
                  <a:schemeClr val="tx1"/>
                </a:solidFill>
                <a:latin typeface="Nunito Light"/>
                <a:ea typeface="Nunito Light"/>
                <a:cs typeface="Nunito Light"/>
                <a:sym typeface="Nunito Light"/>
              </a:rPr>
              <a:t>drops</a:t>
            </a:r>
            <a:r>
              <a:rPr lang="es-ES" sz="1200" dirty="0">
                <a:solidFill>
                  <a:schemeClr val="tx1"/>
                </a:solidFill>
                <a:latin typeface="Nunito Light"/>
                <a:ea typeface="Nunito Light"/>
                <a:cs typeface="Nunito Light"/>
                <a:sym typeface="Nunito Light"/>
              </a:rPr>
              <a:t>-in </a:t>
            </a:r>
            <a:r>
              <a:rPr lang="es-ES" sz="1200" dirty="0" err="1">
                <a:solidFill>
                  <a:schemeClr val="tx1"/>
                </a:solidFill>
                <a:latin typeface="Nunito Light"/>
                <a:ea typeface="Nunito Light"/>
                <a:cs typeface="Nunito Light"/>
                <a:sym typeface="Nunito Light"/>
              </a:rPr>
              <a:t>daily</a:t>
            </a:r>
            <a:endParaRPr lang="es-ES" sz="1200" dirty="0">
              <a:solidFill>
                <a:schemeClr val="tx1"/>
              </a:solidFill>
              <a:latin typeface="Nunito Light"/>
              <a:ea typeface="Nunito Light"/>
              <a:cs typeface="Nunito Light"/>
              <a:sym typeface="Nunito Light"/>
            </a:endParaRPr>
          </a:p>
          <a:p>
            <a:pPr marL="114300" algn="l">
              <a:buClr>
                <a:schemeClr val="lt1"/>
              </a:buClr>
              <a:buSzPts val="1800"/>
            </a:pPr>
            <a:endParaRPr lang="es-ES" sz="1400" b="1" dirty="0">
              <a:solidFill>
                <a:schemeClr val="tx1"/>
              </a:solidFill>
              <a:latin typeface="Arial" panose="020B0604020202020204" pitchFamily="34" charset="0"/>
              <a:ea typeface="Nunito Light"/>
              <a:cs typeface="Arial" panose="020B0604020202020204" pitchFamily="34" charset="0"/>
              <a:sym typeface="Nuni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2"/>
        <p:cNvGrpSpPr/>
        <p:nvPr/>
      </p:nvGrpSpPr>
      <p:grpSpPr>
        <a:xfrm>
          <a:off x="0" y="0"/>
          <a:ext cx="0" cy="0"/>
          <a:chOff x="0" y="0"/>
          <a:chExt cx="0" cy="0"/>
        </a:xfrm>
      </p:grpSpPr>
      <p:sp>
        <p:nvSpPr>
          <p:cNvPr id="273" name="Google Shape;273;p54"/>
          <p:cNvSpPr txBox="1">
            <a:spLocks noGrp="1"/>
          </p:cNvSpPr>
          <p:nvPr>
            <p:ph type="ctrTitle"/>
          </p:nvPr>
        </p:nvSpPr>
        <p:spPr>
          <a:xfrm>
            <a:off x="339000" y="2301150"/>
            <a:ext cx="75327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a qualitative feedback survey questions for users after their ride, to further understand and optimize the product for future iterations.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7"/>
        <p:cNvGrpSpPr/>
        <p:nvPr/>
      </p:nvGrpSpPr>
      <p:grpSpPr>
        <a:xfrm>
          <a:off x="0" y="0"/>
          <a:ext cx="0" cy="0"/>
          <a:chOff x="0" y="0"/>
          <a:chExt cx="0" cy="0"/>
        </a:xfrm>
      </p:grpSpPr>
      <p:sp>
        <p:nvSpPr>
          <p:cNvPr id="279" name="Google Shape;279;p55"/>
          <p:cNvSpPr txBox="1">
            <a:spLocks noGrp="1"/>
          </p:cNvSpPr>
          <p:nvPr>
            <p:ph type="ctrTitle"/>
          </p:nvPr>
        </p:nvSpPr>
        <p:spPr>
          <a:xfrm>
            <a:off x="351031" y="1118849"/>
            <a:ext cx="5676096" cy="3378416"/>
          </a:xfrm>
          <a:prstGeom prst="rect">
            <a:avLst/>
          </a:prstGeom>
          <a:ln>
            <a:solidFill>
              <a:schemeClr val="tx1"/>
            </a:solid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
        <p:nvSpPr>
          <p:cNvPr id="6" name="Google Shape;212;p43">
            <a:extLst>
              <a:ext uri="{FF2B5EF4-FFF2-40B4-BE49-F238E27FC236}">
                <a16:creationId xmlns:a16="http://schemas.microsoft.com/office/drawing/2014/main" id="{B21CC031-3CFD-43A1-9156-F28A9280DF21}"/>
              </a:ext>
            </a:extLst>
          </p:cNvPr>
          <p:cNvSpPr txBox="1">
            <a:spLocks/>
          </p:cNvSpPr>
          <p:nvPr/>
        </p:nvSpPr>
        <p:spPr>
          <a:xfrm>
            <a:off x="262049" y="177875"/>
            <a:ext cx="8454354" cy="59837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s-ES" sz="2400" dirty="0" err="1">
                <a:solidFill>
                  <a:schemeClr val="accent6">
                    <a:lumMod val="40000"/>
                    <a:lumOff val="60000"/>
                  </a:schemeClr>
                </a:solidFill>
                <a:latin typeface="Nunito Light"/>
                <a:ea typeface="Nunito Light"/>
                <a:cs typeface="Nunito Light"/>
                <a:sym typeface="Nunito Light"/>
              </a:rPr>
              <a:t>Survey</a:t>
            </a:r>
            <a:r>
              <a:rPr lang="es-ES" sz="2400" dirty="0">
                <a:solidFill>
                  <a:schemeClr val="accent6">
                    <a:lumMod val="40000"/>
                    <a:lumOff val="60000"/>
                  </a:schemeClr>
                </a:solidFill>
                <a:latin typeface="Nunito Light"/>
                <a:ea typeface="Nunito Light"/>
                <a:cs typeface="Nunito Light"/>
                <a:sym typeface="Nunito Light"/>
              </a:rPr>
              <a:t> </a:t>
            </a:r>
            <a:r>
              <a:rPr lang="es-ES" sz="2400" dirty="0" err="1">
                <a:solidFill>
                  <a:schemeClr val="accent6">
                    <a:lumMod val="40000"/>
                    <a:lumOff val="60000"/>
                  </a:schemeClr>
                </a:solidFill>
                <a:latin typeface="Nunito Light"/>
                <a:ea typeface="Nunito Light"/>
                <a:cs typeface="Nunito Light"/>
                <a:sym typeface="Nunito Light"/>
              </a:rPr>
              <a:t>Questions</a:t>
            </a:r>
            <a:r>
              <a:rPr lang="es-ES" sz="2400" dirty="0">
                <a:solidFill>
                  <a:schemeClr val="accent6">
                    <a:lumMod val="40000"/>
                    <a:lumOff val="60000"/>
                  </a:schemeClr>
                </a:solidFill>
                <a:latin typeface="Nunito Light"/>
                <a:ea typeface="Nunito Light"/>
                <a:cs typeface="Nunito Light"/>
                <a:sym typeface="Nunito Light"/>
              </a:rPr>
              <a:t>:</a:t>
            </a:r>
          </a:p>
          <a:p>
            <a:pPr algn="l"/>
            <a:endParaRPr lang="es-ES" sz="1200" dirty="0">
              <a:solidFill>
                <a:srgbClr val="FFFFFF"/>
              </a:solidFill>
              <a:latin typeface="Nunito Light"/>
              <a:ea typeface="Nunito Light"/>
              <a:cs typeface="Nunito Light"/>
              <a:sym typeface="Nunito Light"/>
            </a:endParaRPr>
          </a:p>
          <a:p>
            <a:pPr marL="114300" algn="l">
              <a:buClr>
                <a:schemeClr val="lt1"/>
              </a:buClr>
              <a:buSzPts val="1800"/>
            </a:pPr>
            <a:br>
              <a:rPr lang="es-ES" sz="1200" b="1" dirty="0">
                <a:solidFill>
                  <a:schemeClr val="tx1"/>
                </a:solidFill>
                <a:latin typeface="Nunito Light"/>
                <a:ea typeface="Nunito Light"/>
                <a:cs typeface="Nunito Light"/>
                <a:sym typeface="Nunito Light"/>
              </a:rPr>
            </a:br>
            <a:endParaRPr lang="es-ES" sz="1200" b="1" dirty="0">
              <a:solidFill>
                <a:schemeClr val="tx1"/>
              </a:solidFill>
              <a:latin typeface="Nunito Light"/>
              <a:ea typeface="Nunito Light"/>
              <a:cs typeface="Nunito Light"/>
              <a:sym typeface="Nunito Light"/>
            </a:endParaRPr>
          </a:p>
          <a:p>
            <a:pPr marL="400050" indent="-285750" algn="l">
              <a:buClrTx/>
              <a:buSzPts val="1800"/>
              <a:buFont typeface="Wingdings" panose="05000000000000000000" pitchFamily="2" charset="2"/>
              <a:buChar char="ü"/>
            </a:pPr>
            <a:r>
              <a:rPr lang="es-ES" sz="1400" b="1" dirty="0" err="1">
                <a:solidFill>
                  <a:schemeClr val="tx1"/>
                </a:solidFill>
                <a:latin typeface="Arial" panose="020B0604020202020204" pitchFamily="34" charset="0"/>
                <a:ea typeface="Nunito Light"/>
                <a:cs typeface="Arial" panose="020B0604020202020204" pitchFamily="34" charset="0"/>
                <a:sym typeface="Nunito Light"/>
              </a:rPr>
              <a:t>How</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did</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know</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Flyber</a:t>
            </a:r>
            <a:r>
              <a:rPr lang="es-ES" sz="1400" b="1" dirty="0">
                <a:solidFill>
                  <a:schemeClr val="tx1"/>
                </a:solidFill>
                <a:latin typeface="Arial" panose="020B0604020202020204" pitchFamily="34" charset="0"/>
                <a:ea typeface="Nunito Light"/>
                <a:cs typeface="Arial" panose="020B0604020202020204" pitchFamily="34" charset="0"/>
                <a:sym typeface="Nunito Light"/>
              </a:rPr>
              <a:t>?</a:t>
            </a:r>
          </a:p>
          <a:p>
            <a:pPr marL="400050" indent="-285750" algn="l">
              <a:buClrTx/>
              <a:buSzPts val="1800"/>
              <a:buFont typeface="Wingdings" panose="05000000000000000000" pitchFamily="2" charset="2"/>
              <a:buChar char="ü"/>
            </a:pPr>
            <a:r>
              <a:rPr lang="es-ES" sz="1400" b="1" dirty="0" err="1">
                <a:solidFill>
                  <a:schemeClr val="tx1"/>
                </a:solidFill>
                <a:latin typeface="Arial" panose="020B0604020202020204" pitchFamily="34" charset="0"/>
                <a:ea typeface="Nunito Light"/>
                <a:cs typeface="Arial" panose="020B0604020202020204" pitchFamily="34" charset="0"/>
                <a:sym typeface="Nunito Light"/>
              </a:rPr>
              <a:t>Have</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ride</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our</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flying</a:t>
            </a:r>
            <a:r>
              <a:rPr lang="es-ES" sz="1400" b="1" dirty="0">
                <a:solidFill>
                  <a:schemeClr val="tx1"/>
                </a:solidFill>
                <a:latin typeface="Arial" panose="020B0604020202020204" pitchFamily="34" charset="0"/>
                <a:ea typeface="Nunito Light"/>
                <a:cs typeface="Arial" panose="020B0604020202020204" pitchFamily="34" charset="0"/>
                <a:sym typeface="Nunito Light"/>
              </a:rPr>
              <a:t> taxis?</a:t>
            </a:r>
          </a:p>
          <a:p>
            <a:pPr marL="400050" indent="-285750" algn="l">
              <a:buClrTx/>
              <a:buSzPts val="1800"/>
              <a:buFont typeface="Wingdings" panose="05000000000000000000" pitchFamily="2" charset="2"/>
              <a:buChar char="ü"/>
            </a:pPr>
            <a:r>
              <a:rPr lang="es-ES" sz="1400" b="1" dirty="0" err="1">
                <a:solidFill>
                  <a:schemeClr val="tx1"/>
                </a:solidFill>
                <a:latin typeface="Arial" panose="020B0604020202020204" pitchFamily="34" charset="0"/>
                <a:ea typeface="Nunito Light"/>
                <a:cs typeface="Arial" panose="020B0604020202020204" pitchFamily="34" charset="0"/>
                <a:sym typeface="Nunito Light"/>
              </a:rPr>
              <a:t>What</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city</a:t>
            </a:r>
            <a:r>
              <a:rPr lang="es-ES" sz="1400" b="1" dirty="0">
                <a:solidFill>
                  <a:schemeClr val="tx1"/>
                </a:solidFill>
                <a:latin typeface="Arial" panose="020B0604020202020204" pitchFamily="34" charset="0"/>
                <a:ea typeface="Nunito Light"/>
                <a:cs typeface="Arial" panose="020B0604020202020204" pitchFamily="34" charset="0"/>
                <a:sym typeface="Nunito Light"/>
              </a:rPr>
              <a:t> are are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a:t>
            </a:r>
            <a:r>
              <a:rPr lang="es-ES" sz="1400" b="1" dirty="0">
                <a:solidFill>
                  <a:schemeClr val="tx1"/>
                </a:solidFill>
                <a:latin typeface="Arial" panose="020B0604020202020204" pitchFamily="34" charset="0"/>
                <a:ea typeface="Nunito Light"/>
                <a:cs typeface="Arial" panose="020B0604020202020204" pitchFamily="34" charset="0"/>
                <a:sym typeface="Nunito Light"/>
              </a:rPr>
              <a:t> living in?</a:t>
            </a:r>
          </a:p>
          <a:p>
            <a:pPr marL="400050" indent="-285750" algn="l">
              <a:buClrTx/>
              <a:buSzPts val="1800"/>
              <a:buFont typeface="Wingdings" panose="05000000000000000000" pitchFamily="2" charset="2"/>
              <a:buChar char="ü"/>
            </a:pPr>
            <a:r>
              <a:rPr lang="es-ES" sz="1400" b="1" dirty="0" err="1">
                <a:solidFill>
                  <a:schemeClr val="tx1"/>
                </a:solidFill>
                <a:latin typeface="Arial" panose="020B0604020202020204" pitchFamily="34" charset="0"/>
                <a:ea typeface="Nunito Light"/>
                <a:cs typeface="Arial" panose="020B0604020202020204" pitchFamily="34" charset="0"/>
                <a:sym typeface="Nunito Light"/>
              </a:rPr>
              <a:t>What</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is</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your</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income</a:t>
            </a:r>
            <a:r>
              <a:rPr lang="es-ES" sz="1400" b="1" dirty="0">
                <a:solidFill>
                  <a:schemeClr val="tx1"/>
                </a:solidFill>
                <a:latin typeface="Arial" panose="020B0604020202020204" pitchFamily="34" charset="0"/>
                <a:ea typeface="Nunito Light"/>
                <a:cs typeface="Arial" panose="020B0604020202020204" pitchFamily="34" charset="0"/>
                <a:sym typeface="Nunito Light"/>
              </a:rPr>
              <a:t> band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yearly</a:t>
            </a:r>
            <a:r>
              <a:rPr lang="es-ES" sz="1400" b="1" dirty="0">
                <a:solidFill>
                  <a:schemeClr val="tx1"/>
                </a:solidFill>
                <a:latin typeface="Arial" panose="020B0604020202020204" pitchFamily="34" charset="0"/>
                <a:ea typeface="Nunito Light"/>
                <a:cs typeface="Arial" panose="020B0604020202020204" pitchFamily="34" charset="0"/>
                <a:sym typeface="Nunito Light"/>
              </a:rPr>
              <a:t>?</a:t>
            </a:r>
          </a:p>
          <a:p>
            <a:pPr marL="400050" indent="-285750" algn="l">
              <a:buClrTx/>
              <a:buSzPts val="1800"/>
              <a:buFont typeface="Wingdings" panose="05000000000000000000" pitchFamily="2" charset="2"/>
              <a:buChar char="ü"/>
            </a:pPr>
            <a:r>
              <a:rPr lang="es-ES" sz="1400" b="1" dirty="0" err="1">
                <a:solidFill>
                  <a:schemeClr val="tx1"/>
                </a:solidFill>
                <a:latin typeface="Arial" panose="020B0604020202020204" pitchFamily="34" charset="0"/>
                <a:ea typeface="Nunito Light"/>
                <a:cs typeface="Arial" panose="020B0604020202020204" pitchFamily="34" charset="0"/>
                <a:sym typeface="Nunito Light"/>
              </a:rPr>
              <a:t>What</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is</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your</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gender</a:t>
            </a:r>
            <a:r>
              <a:rPr lang="es-ES" sz="1400" b="1" dirty="0">
                <a:solidFill>
                  <a:schemeClr val="tx1"/>
                </a:solidFill>
                <a:latin typeface="Arial" panose="020B0604020202020204" pitchFamily="34" charset="0"/>
                <a:ea typeface="Nunito Light"/>
                <a:cs typeface="Arial" panose="020B0604020202020204" pitchFamily="34" charset="0"/>
                <a:sym typeface="Nunito Light"/>
              </a:rPr>
              <a:t> and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age</a:t>
            </a:r>
            <a:r>
              <a:rPr lang="es-ES" sz="1400" b="1" dirty="0">
                <a:solidFill>
                  <a:schemeClr val="tx1"/>
                </a:solidFill>
                <a:latin typeface="Arial" panose="020B0604020202020204" pitchFamily="34" charset="0"/>
                <a:ea typeface="Nunito Light"/>
                <a:cs typeface="Arial" panose="020B0604020202020204" pitchFamily="34" charset="0"/>
                <a:sym typeface="Nunito Light"/>
              </a:rPr>
              <a:t>?</a:t>
            </a:r>
          </a:p>
          <a:p>
            <a:pPr marL="400050" indent="-285750" algn="l">
              <a:buClrTx/>
              <a:buSzPts val="1800"/>
              <a:buFont typeface="Wingdings" panose="05000000000000000000" pitchFamily="2" charset="2"/>
              <a:buChar char="ü"/>
            </a:pPr>
            <a:r>
              <a:rPr lang="es-ES" sz="1400" b="1" dirty="0">
                <a:solidFill>
                  <a:schemeClr val="tx1"/>
                </a:solidFill>
                <a:latin typeface="Arial" panose="020B0604020202020204" pitchFamily="34" charset="0"/>
                <a:ea typeface="Nunito Light"/>
                <a:cs typeface="Arial" panose="020B0604020202020204" pitchFamily="34" charset="0"/>
                <a:sym typeface="Nunito Light"/>
              </a:rPr>
              <a:t>Do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a:t>
            </a:r>
            <a:r>
              <a:rPr lang="es-ES" sz="1400" b="1" dirty="0">
                <a:solidFill>
                  <a:schemeClr val="tx1"/>
                </a:solidFill>
                <a:latin typeface="Arial" panose="020B0604020202020204" pitchFamily="34" charset="0"/>
                <a:ea typeface="Nunito Light"/>
                <a:cs typeface="Arial" panose="020B0604020202020204" pitchFamily="34" charset="0"/>
                <a:sym typeface="Nunito Light"/>
              </a:rPr>
              <a:t> use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Flyber</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alone</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or</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accompanied</a:t>
            </a:r>
            <a:r>
              <a:rPr lang="es-ES" sz="1400" b="1" dirty="0">
                <a:solidFill>
                  <a:schemeClr val="tx1"/>
                </a:solidFill>
                <a:latin typeface="Arial" panose="020B0604020202020204" pitchFamily="34" charset="0"/>
                <a:ea typeface="Nunito Light"/>
                <a:cs typeface="Arial" panose="020B0604020202020204" pitchFamily="34" charset="0"/>
                <a:sym typeface="Nunito Light"/>
              </a:rPr>
              <a:t>?</a:t>
            </a:r>
          </a:p>
          <a:p>
            <a:pPr marL="400050" indent="-285750" algn="l">
              <a:buClrTx/>
              <a:buSzPts val="1800"/>
              <a:buFont typeface="Wingdings" panose="05000000000000000000" pitchFamily="2" charset="2"/>
              <a:buChar char="ü"/>
            </a:pPr>
            <a:r>
              <a:rPr lang="es-ES" sz="1400" b="1" dirty="0" err="1">
                <a:solidFill>
                  <a:schemeClr val="tx1"/>
                </a:solidFill>
                <a:latin typeface="Arial" panose="020B0604020202020204" pitchFamily="34" charset="0"/>
                <a:ea typeface="Nunito Light"/>
                <a:cs typeface="Arial" panose="020B0604020202020204" pitchFamily="34" charset="0"/>
                <a:sym typeface="Nunito Light"/>
              </a:rPr>
              <a:t>What</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is</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your</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experience</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with</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us</a:t>
            </a:r>
            <a:r>
              <a:rPr lang="es-ES" sz="1400" b="1" dirty="0">
                <a:solidFill>
                  <a:schemeClr val="tx1"/>
                </a:solidFill>
                <a:latin typeface="Arial" panose="020B0604020202020204" pitchFamily="34" charset="0"/>
                <a:ea typeface="Nunito Light"/>
                <a:cs typeface="Arial" panose="020B0604020202020204" pitchFamily="34" charset="0"/>
                <a:sym typeface="Nunito Light"/>
              </a:rPr>
              <a:t>?</a:t>
            </a:r>
          </a:p>
          <a:p>
            <a:pPr marL="400050" indent="-285750" algn="l">
              <a:buClrTx/>
              <a:buSzPts val="1800"/>
              <a:buFont typeface="Wingdings" panose="05000000000000000000" pitchFamily="2" charset="2"/>
              <a:buChar char="ü"/>
            </a:pPr>
            <a:r>
              <a:rPr lang="es-ES" sz="1400" b="1" dirty="0">
                <a:solidFill>
                  <a:schemeClr val="tx1"/>
                </a:solidFill>
                <a:latin typeface="Arial" panose="020B0604020202020204" pitchFamily="34" charset="0"/>
                <a:ea typeface="Nunito Light"/>
                <a:cs typeface="Arial" panose="020B0604020202020204" pitchFamily="34" charset="0"/>
                <a:sym typeface="Nunito Light"/>
              </a:rPr>
              <a:t>Will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a:t>
            </a:r>
            <a:r>
              <a:rPr lang="es-ES" sz="1400" b="1" dirty="0">
                <a:solidFill>
                  <a:schemeClr val="tx1"/>
                </a:solidFill>
                <a:latin typeface="Arial" panose="020B0604020202020204" pitchFamily="34" charset="0"/>
                <a:ea typeface="Nunito Light"/>
                <a:cs typeface="Arial" panose="020B0604020202020204" pitchFamily="34" charset="0"/>
                <a:sym typeface="Nunito Light"/>
              </a:rPr>
              <a:t> use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it</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again</a:t>
            </a:r>
            <a:r>
              <a:rPr lang="es-ES" sz="1400" b="1" dirty="0">
                <a:solidFill>
                  <a:schemeClr val="tx1"/>
                </a:solidFill>
                <a:latin typeface="Arial" panose="020B0604020202020204" pitchFamily="34" charset="0"/>
                <a:ea typeface="Nunito Light"/>
                <a:cs typeface="Arial" panose="020B0604020202020204" pitchFamily="34" charset="0"/>
                <a:sym typeface="Nunito Light"/>
              </a:rPr>
              <a:t>?</a:t>
            </a:r>
          </a:p>
          <a:p>
            <a:pPr marL="400050" indent="-285750" algn="l">
              <a:buClrTx/>
              <a:buSzPts val="1800"/>
              <a:buFont typeface="Wingdings" panose="05000000000000000000" pitchFamily="2" charset="2"/>
              <a:buChar char="ü"/>
            </a:pPr>
            <a:r>
              <a:rPr lang="es-ES" sz="1400" b="1" dirty="0" err="1">
                <a:solidFill>
                  <a:schemeClr val="tx1"/>
                </a:solidFill>
                <a:latin typeface="Arial" panose="020B0604020202020204" pitchFamily="34" charset="0"/>
                <a:ea typeface="Nunito Light"/>
                <a:cs typeface="Arial" panose="020B0604020202020204" pitchFamily="34" charset="0"/>
                <a:sym typeface="Nunito Light"/>
              </a:rPr>
              <a:t>How</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often</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would</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a:t>
            </a:r>
            <a:r>
              <a:rPr lang="es-ES" sz="1400" b="1" dirty="0">
                <a:solidFill>
                  <a:schemeClr val="tx1"/>
                </a:solidFill>
                <a:latin typeface="Arial" panose="020B0604020202020204" pitchFamily="34" charset="0"/>
                <a:ea typeface="Nunito Light"/>
                <a:cs typeface="Arial" panose="020B0604020202020204" pitchFamily="34" charset="0"/>
                <a:sym typeface="Nunito Light"/>
              </a:rPr>
              <a:t> use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Flyber</a:t>
            </a:r>
            <a:r>
              <a:rPr lang="es-ES" sz="1400" b="1" dirty="0">
                <a:solidFill>
                  <a:schemeClr val="tx1"/>
                </a:solidFill>
                <a:latin typeface="Arial" panose="020B0604020202020204" pitchFamily="34" charset="0"/>
                <a:ea typeface="Nunito Light"/>
                <a:cs typeface="Arial" panose="020B0604020202020204" pitchFamily="34" charset="0"/>
                <a:sym typeface="Nunito Light"/>
              </a:rPr>
              <a:t>?</a:t>
            </a:r>
          </a:p>
          <a:p>
            <a:pPr marL="400050" indent="-285750" algn="l">
              <a:buClrTx/>
              <a:buSzPts val="1800"/>
              <a:buFont typeface="Wingdings" panose="05000000000000000000" pitchFamily="2" charset="2"/>
              <a:buChar char="ü"/>
            </a:pPr>
            <a:r>
              <a:rPr lang="es-ES" sz="1400" b="1" dirty="0" err="1">
                <a:solidFill>
                  <a:schemeClr val="tx1"/>
                </a:solidFill>
                <a:latin typeface="Arial" panose="020B0604020202020204" pitchFamily="34" charset="0"/>
                <a:ea typeface="Nunito Light"/>
                <a:cs typeface="Arial" panose="020B0604020202020204" pitchFamily="34" charset="0"/>
                <a:sym typeface="Nunito Light"/>
              </a:rPr>
              <a:t>What</a:t>
            </a:r>
            <a:r>
              <a:rPr lang="es-ES" sz="1400" b="1" dirty="0">
                <a:solidFill>
                  <a:schemeClr val="tx1"/>
                </a:solidFill>
                <a:latin typeface="Arial" panose="020B0604020202020204" pitchFamily="34" charset="0"/>
                <a:ea typeface="Nunito Light"/>
                <a:cs typeface="Arial" panose="020B0604020202020204" pitchFamily="34" charset="0"/>
                <a:sym typeface="Nunito Light"/>
              </a:rPr>
              <a:t> are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the</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best</a:t>
            </a:r>
            <a:r>
              <a:rPr lang="es-ES" sz="1400" b="1" dirty="0">
                <a:solidFill>
                  <a:schemeClr val="tx1"/>
                </a:solidFill>
                <a:latin typeface="Arial" panose="020B0604020202020204" pitchFamily="34" charset="0"/>
                <a:ea typeface="Nunito Light"/>
                <a:cs typeface="Arial" panose="020B0604020202020204" pitchFamily="34" charset="0"/>
                <a:sym typeface="Nunito Light"/>
              </a:rPr>
              <a:t> pros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with</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Flyber</a:t>
            </a:r>
            <a:r>
              <a:rPr lang="es-ES" sz="1400" b="1" dirty="0">
                <a:solidFill>
                  <a:schemeClr val="tx1"/>
                </a:solidFill>
                <a:latin typeface="Arial" panose="020B0604020202020204" pitchFamily="34" charset="0"/>
                <a:ea typeface="Nunito Light"/>
                <a:cs typeface="Arial" panose="020B0604020202020204" pitchFamily="34" charset="0"/>
                <a:sym typeface="Nunito Light"/>
              </a:rPr>
              <a:t>?</a:t>
            </a:r>
          </a:p>
          <a:p>
            <a:pPr marL="400050" indent="-285750" algn="l">
              <a:buClrTx/>
              <a:buSzPts val="1800"/>
              <a:buFont typeface="Wingdings" panose="05000000000000000000" pitchFamily="2" charset="2"/>
              <a:buChar char="ü"/>
            </a:pPr>
            <a:r>
              <a:rPr lang="es-ES" sz="1400" b="1" dirty="0" err="1">
                <a:solidFill>
                  <a:schemeClr val="tx1"/>
                </a:solidFill>
                <a:latin typeface="Arial" panose="020B0604020202020204" pitchFamily="34" charset="0"/>
                <a:ea typeface="Nunito Light"/>
                <a:cs typeface="Arial" panose="020B0604020202020204" pitchFamily="34" charset="0"/>
                <a:sym typeface="Nunito Light"/>
              </a:rPr>
              <a:t>Any</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feature</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to</a:t>
            </a:r>
            <a:r>
              <a:rPr lang="es-ES" sz="1400" b="1" dirty="0">
                <a:solidFill>
                  <a:schemeClr val="tx1"/>
                </a:solidFill>
                <a:latin typeface="Arial" panose="020B0604020202020204" pitchFamily="34" charset="0"/>
                <a:ea typeface="Nunito Light"/>
                <a:cs typeface="Arial" panose="020B0604020202020204" pitchFamily="34" charset="0"/>
                <a:sym typeface="Nunito Light"/>
              </a:rPr>
              <a:t> be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improved</a:t>
            </a:r>
            <a:r>
              <a:rPr lang="es-ES" sz="1400" b="1" dirty="0">
                <a:solidFill>
                  <a:schemeClr val="tx1"/>
                </a:solidFill>
                <a:latin typeface="Arial" panose="020B0604020202020204" pitchFamily="34" charset="0"/>
                <a:ea typeface="Nunito Light"/>
                <a:cs typeface="Arial" panose="020B0604020202020204" pitchFamily="34" charset="0"/>
                <a:sym typeface="Nunito Light"/>
              </a:rPr>
              <a:t>?</a:t>
            </a:r>
          </a:p>
          <a:p>
            <a:pPr marL="400050" indent="-285750" algn="l">
              <a:buClrTx/>
              <a:buSzPts val="1800"/>
              <a:buFont typeface="Wingdings" panose="05000000000000000000" pitchFamily="2" charset="2"/>
              <a:buChar char="ü"/>
            </a:pPr>
            <a:r>
              <a:rPr lang="es-ES" sz="1400" b="1" dirty="0">
                <a:solidFill>
                  <a:schemeClr val="tx1"/>
                </a:solidFill>
                <a:latin typeface="Arial" panose="020B0604020202020204" pitchFamily="34" charset="0"/>
                <a:ea typeface="Nunito Light"/>
                <a:cs typeface="Arial" panose="020B0604020202020204" pitchFamily="34" charset="0"/>
                <a:sym typeface="Nunito Light"/>
              </a:rPr>
              <a:t>Do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find</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expensive</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the</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invoice</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payed</a:t>
            </a:r>
            <a:r>
              <a:rPr lang="es-ES" sz="1400" b="1" dirty="0">
                <a:solidFill>
                  <a:schemeClr val="tx1"/>
                </a:solidFill>
                <a:latin typeface="Arial" panose="020B0604020202020204" pitchFamily="34" charset="0"/>
                <a:ea typeface="Nunito Light"/>
                <a:cs typeface="Arial" panose="020B0604020202020204" pitchFamily="34" charset="0"/>
                <a:sym typeface="Nunito Light"/>
              </a:rPr>
              <a:t>?</a:t>
            </a:r>
          </a:p>
          <a:p>
            <a:pPr marL="400050" indent="-285750" algn="l">
              <a:buClrTx/>
              <a:buSzPts val="1800"/>
              <a:buFont typeface="Wingdings" panose="05000000000000000000" pitchFamily="2" charset="2"/>
              <a:buChar char="ü"/>
            </a:pPr>
            <a:r>
              <a:rPr lang="es-ES" sz="1400" b="1" dirty="0">
                <a:solidFill>
                  <a:schemeClr val="tx1"/>
                </a:solidFill>
                <a:latin typeface="Arial" panose="020B0604020202020204" pitchFamily="34" charset="0"/>
                <a:ea typeface="Nunito Light"/>
                <a:cs typeface="Arial" panose="020B0604020202020204" pitchFamily="34" charset="0"/>
                <a:sym typeface="Nunito Light"/>
              </a:rPr>
              <a:t>Will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travel</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with</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us</a:t>
            </a:r>
            <a:r>
              <a:rPr lang="es-ES" sz="1400" b="1" dirty="0">
                <a:solidFill>
                  <a:schemeClr val="tx1"/>
                </a:solidFill>
                <a:latin typeface="Arial" panose="020B0604020202020204" pitchFamily="34" charset="0"/>
                <a:ea typeface="Nunito Light"/>
                <a:cs typeface="Arial" panose="020B0604020202020204" pitchFamily="34" charset="0"/>
                <a:sym typeface="Nunito Light"/>
              </a:rPr>
              <a:t> once more?</a:t>
            </a:r>
          </a:p>
          <a:p>
            <a:pPr marL="400050" indent="-285750" algn="l">
              <a:buClrTx/>
              <a:buSzPts val="1800"/>
              <a:buFont typeface="Wingdings" panose="05000000000000000000" pitchFamily="2" charset="2"/>
              <a:buChar char="ü"/>
            </a:pPr>
            <a:r>
              <a:rPr lang="es-ES" sz="1400" b="1" dirty="0" err="1">
                <a:solidFill>
                  <a:schemeClr val="tx1"/>
                </a:solidFill>
                <a:latin typeface="Arial" panose="020B0604020202020204" pitchFamily="34" charset="0"/>
                <a:ea typeface="Nunito Light"/>
                <a:cs typeface="Arial" panose="020B0604020202020204" pitchFamily="34" charset="0"/>
                <a:sym typeface="Nunito Light"/>
              </a:rPr>
              <a:t>Why</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wouldnot</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you</a:t>
            </a:r>
            <a:r>
              <a:rPr lang="es-ES" sz="1400" b="1" dirty="0">
                <a:solidFill>
                  <a:schemeClr val="tx1"/>
                </a:solidFill>
                <a:latin typeface="Arial" panose="020B0604020202020204" pitchFamily="34" charset="0"/>
                <a:ea typeface="Nunito Light"/>
                <a:cs typeface="Arial" panose="020B0604020202020204" pitchFamily="34" charset="0"/>
                <a:sym typeface="Nunito Light"/>
              </a:rPr>
              <a:t> use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our</a:t>
            </a:r>
            <a:r>
              <a:rPr lang="es-ES" sz="1400" b="1" dirty="0">
                <a:solidFill>
                  <a:schemeClr val="tx1"/>
                </a:solidFill>
                <a:latin typeface="Arial" panose="020B0604020202020204" pitchFamily="34" charset="0"/>
                <a:ea typeface="Nunito Light"/>
                <a:cs typeface="Arial" panose="020B0604020202020204" pitchFamily="34" charset="0"/>
                <a:sym typeface="Nunito Light"/>
              </a:rPr>
              <a:t> </a:t>
            </a:r>
            <a:r>
              <a:rPr lang="es-ES" sz="1400" b="1" dirty="0" err="1">
                <a:solidFill>
                  <a:schemeClr val="tx1"/>
                </a:solidFill>
                <a:latin typeface="Arial" panose="020B0604020202020204" pitchFamily="34" charset="0"/>
                <a:ea typeface="Nunito Light"/>
                <a:cs typeface="Arial" panose="020B0604020202020204" pitchFamily="34" charset="0"/>
                <a:sym typeface="Nunito Light"/>
              </a:rPr>
              <a:t>Flyber</a:t>
            </a:r>
            <a:r>
              <a:rPr lang="es-ES" sz="1400" b="1" dirty="0">
                <a:solidFill>
                  <a:schemeClr val="tx1"/>
                </a:solidFill>
                <a:latin typeface="Arial" panose="020B0604020202020204" pitchFamily="34" charset="0"/>
                <a:ea typeface="Nunito Light"/>
                <a:cs typeface="Arial" panose="020B0604020202020204" pitchFamily="34" charset="0"/>
                <a:sym typeface="Nunito Light"/>
              </a:rPr>
              <a:t>?</a:t>
            </a:r>
          </a:p>
          <a:p>
            <a:pPr marL="400050" indent="-285750" algn="l">
              <a:buClrTx/>
              <a:buSzPts val="1800"/>
              <a:buFont typeface="Wingdings" panose="05000000000000000000" pitchFamily="2" charset="2"/>
              <a:buChar char="ü"/>
            </a:pPr>
            <a:endParaRPr lang="es-ES" sz="1400" b="1" dirty="0">
              <a:solidFill>
                <a:schemeClr val="tx1"/>
              </a:solidFill>
              <a:latin typeface="Arial" panose="020B0604020202020204" pitchFamily="34" charset="0"/>
              <a:ea typeface="Nunito Light"/>
              <a:cs typeface="Arial" panose="020B0604020202020204" pitchFamily="34" charset="0"/>
              <a:sym typeface="Nunito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83"/>
        <p:cNvGrpSpPr/>
        <p:nvPr/>
      </p:nvGrpSpPr>
      <p:grpSpPr>
        <a:xfrm>
          <a:off x="0" y="0"/>
          <a:ext cx="0" cy="0"/>
          <a:chOff x="0" y="0"/>
          <a:chExt cx="0" cy="0"/>
        </a:xfrm>
      </p:grpSpPr>
      <p:sp>
        <p:nvSpPr>
          <p:cNvPr id="284" name="Google Shape;284;p56"/>
          <p:cNvSpPr txBox="1">
            <a:spLocks noGrp="1"/>
          </p:cNvSpPr>
          <p:nvPr>
            <p:ph type="ctrTitle"/>
          </p:nvPr>
        </p:nvSpPr>
        <p:spPr>
          <a:xfrm>
            <a:off x="358825" y="1099800"/>
            <a:ext cx="7532700" cy="29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Summarize everything you have learned into your final proposal</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Identify the target population. Why did you select that target population? What are their pain points?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Create a product proposal containing claim, evidence, estimated impact, and risks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Claims should be backed by quantitative evidence, impact should assess market needs/benefits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Risks involve any known unknowns that we’ll still need to monitor post-launch</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State cross-functional stakeholder teams that will need to be involved</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Nunito Light"/>
                <a:ea typeface="Nunito Light"/>
                <a:cs typeface="Nunito Light"/>
                <a:sym typeface="Nunito Light"/>
              </a:rPr>
              <a:t>Section 1: Data Exploration</a:t>
            </a:r>
            <a:endParaRPr sz="36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AA58AF0-2EDE-496C-B836-BCAD24E0FF2D}"/>
              </a:ext>
            </a:extLst>
          </p:cNvPr>
          <p:cNvPicPr>
            <a:picLocks noChangeAspect="1"/>
          </p:cNvPicPr>
          <p:nvPr/>
        </p:nvPicPr>
        <p:blipFill>
          <a:blip r:embed="rId2"/>
          <a:stretch>
            <a:fillRect/>
          </a:stretch>
        </p:blipFill>
        <p:spPr>
          <a:xfrm>
            <a:off x="398785" y="1063868"/>
            <a:ext cx="8346430" cy="4079631"/>
          </a:xfrm>
          <a:prstGeom prst="rect">
            <a:avLst/>
          </a:prstGeom>
        </p:spPr>
      </p:pic>
      <p:sp>
        <p:nvSpPr>
          <p:cNvPr id="5" name="Google Shape;212;p43">
            <a:extLst>
              <a:ext uri="{FF2B5EF4-FFF2-40B4-BE49-F238E27FC236}">
                <a16:creationId xmlns:a16="http://schemas.microsoft.com/office/drawing/2014/main" id="{82698C2D-AB17-4E0B-BAB9-3B2405D0885D}"/>
              </a:ext>
            </a:extLst>
          </p:cNvPr>
          <p:cNvSpPr txBox="1">
            <a:spLocks/>
          </p:cNvSpPr>
          <p:nvPr/>
        </p:nvSpPr>
        <p:spPr>
          <a:xfrm>
            <a:off x="262049" y="177875"/>
            <a:ext cx="8454354" cy="376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s-ES" sz="1800" dirty="0">
                <a:solidFill>
                  <a:schemeClr val="accent6">
                    <a:lumMod val="40000"/>
                    <a:lumOff val="60000"/>
                  </a:schemeClr>
                </a:solidFill>
                <a:latin typeface="Nunito Light"/>
                <a:ea typeface="Nunito Light"/>
                <a:cs typeface="Nunito Light"/>
                <a:sym typeface="Nunito Light"/>
              </a:rPr>
              <a:t>Target </a:t>
            </a:r>
            <a:r>
              <a:rPr lang="es-ES" sz="1800" dirty="0" err="1">
                <a:solidFill>
                  <a:schemeClr val="accent6">
                    <a:lumMod val="40000"/>
                    <a:lumOff val="60000"/>
                  </a:schemeClr>
                </a:solidFill>
                <a:latin typeface="Nunito Light"/>
                <a:ea typeface="Nunito Light"/>
                <a:cs typeface="Nunito Light"/>
                <a:sym typeface="Nunito Light"/>
              </a:rPr>
              <a:t>population</a:t>
            </a:r>
            <a:r>
              <a:rPr lang="es-ES" sz="1800" dirty="0">
                <a:solidFill>
                  <a:schemeClr val="accent6">
                    <a:lumMod val="40000"/>
                    <a:lumOff val="60000"/>
                  </a:schemeClr>
                </a:solidFill>
                <a:latin typeface="Nunito Light"/>
                <a:ea typeface="Nunito Light"/>
                <a:cs typeface="Nunito Light"/>
                <a:sym typeface="Nunito Light"/>
              </a:rPr>
              <a:t>: </a:t>
            </a:r>
            <a:r>
              <a:rPr lang="es-ES" sz="1800" dirty="0" err="1">
                <a:solidFill>
                  <a:schemeClr val="accent6">
                    <a:lumMod val="40000"/>
                    <a:lumOff val="60000"/>
                  </a:schemeClr>
                </a:solidFill>
                <a:latin typeface="Nunito Light"/>
                <a:ea typeface="Nunito Light"/>
                <a:cs typeface="Nunito Light"/>
                <a:sym typeface="Nunito Light"/>
              </a:rPr>
              <a:t>Aged</a:t>
            </a:r>
            <a:r>
              <a:rPr lang="es-ES" sz="1800" dirty="0">
                <a:solidFill>
                  <a:schemeClr val="accent6">
                    <a:lumMod val="40000"/>
                    <a:lumOff val="60000"/>
                  </a:schemeClr>
                </a:solidFill>
                <a:latin typeface="Nunito Light"/>
                <a:ea typeface="Nunito Light"/>
                <a:cs typeface="Nunito Light"/>
                <a:sym typeface="Nunito Light"/>
              </a:rPr>
              <a:t> 65 / 85 – </a:t>
            </a:r>
            <a:r>
              <a:rPr lang="es-ES" sz="1800" dirty="0" err="1">
                <a:solidFill>
                  <a:schemeClr val="accent6">
                    <a:lumMod val="40000"/>
                    <a:lumOff val="60000"/>
                  </a:schemeClr>
                </a:solidFill>
                <a:latin typeface="Nunito Light"/>
                <a:ea typeface="Nunito Light"/>
                <a:cs typeface="Nunito Light"/>
                <a:sym typeface="Nunito Light"/>
              </a:rPr>
              <a:t>Pain</a:t>
            </a:r>
            <a:r>
              <a:rPr lang="es-ES" sz="1800" dirty="0">
                <a:solidFill>
                  <a:schemeClr val="accent6">
                    <a:lumMod val="40000"/>
                    <a:lumOff val="60000"/>
                  </a:schemeClr>
                </a:solidFill>
                <a:latin typeface="Nunito Light"/>
                <a:ea typeface="Nunito Light"/>
                <a:cs typeface="Nunito Light"/>
                <a:sym typeface="Nunito Light"/>
              </a:rPr>
              <a:t> </a:t>
            </a:r>
            <a:r>
              <a:rPr lang="es-ES" sz="1800" dirty="0" err="1">
                <a:solidFill>
                  <a:schemeClr val="accent6">
                    <a:lumMod val="40000"/>
                    <a:lumOff val="60000"/>
                  </a:schemeClr>
                </a:solidFill>
                <a:latin typeface="Nunito Light"/>
                <a:ea typeface="Nunito Light"/>
                <a:cs typeface="Nunito Light"/>
                <a:sym typeface="Nunito Light"/>
              </a:rPr>
              <a:t>Points</a:t>
            </a:r>
            <a:r>
              <a:rPr lang="es-ES" sz="1800" dirty="0">
                <a:solidFill>
                  <a:schemeClr val="accent6">
                    <a:lumMod val="40000"/>
                    <a:lumOff val="60000"/>
                  </a:schemeClr>
                </a:solidFill>
                <a:latin typeface="Nunito Light"/>
                <a:ea typeface="Nunito Light"/>
                <a:cs typeface="Nunito Light"/>
                <a:sym typeface="Nunito Light"/>
              </a:rPr>
              <a:t>:</a:t>
            </a:r>
          </a:p>
          <a:p>
            <a:pPr algn="l"/>
            <a:endParaRPr lang="es-ES" sz="1050" dirty="0">
              <a:solidFill>
                <a:srgbClr val="FFFFFF"/>
              </a:solidFill>
              <a:latin typeface="Nunito Light"/>
              <a:ea typeface="Nunito Light"/>
              <a:cs typeface="Nunito Light"/>
              <a:sym typeface="Nunito Light"/>
            </a:endParaRPr>
          </a:p>
          <a:p>
            <a:pPr marL="114300" algn="l">
              <a:buClr>
                <a:schemeClr val="lt1"/>
              </a:buClr>
              <a:buSzPts val="1800"/>
            </a:pPr>
            <a:br>
              <a:rPr lang="es-ES" sz="1200" b="1" dirty="0">
                <a:solidFill>
                  <a:schemeClr val="tx1"/>
                </a:solidFill>
                <a:latin typeface="Nunito Light"/>
                <a:ea typeface="Nunito Light"/>
                <a:cs typeface="Nunito Light"/>
                <a:sym typeface="Nunito Light"/>
              </a:rPr>
            </a:br>
            <a:endParaRPr lang="es-ES" sz="1200" b="1" dirty="0">
              <a:solidFill>
                <a:schemeClr val="tx1"/>
              </a:solidFill>
              <a:latin typeface="Nunito Light"/>
              <a:ea typeface="Nunito Light"/>
              <a:cs typeface="Nunito Light"/>
              <a:sym typeface="Nunito Light"/>
            </a:endParaRPr>
          </a:p>
          <a:p>
            <a:pPr marL="114300" algn="l">
              <a:buClrTx/>
              <a:buSzPts val="1800"/>
            </a:pPr>
            <a:endParaRPr lang="es-ES" sz="1400" b="1" dirty="0">
              <a:solidFill>
                <a:schemeClr val="tx1"/>
              </a:solidFill>
              <a:latin typeface="Arial" panose="020B0604020202020204" pitchFamily="34" charset="0"/>
              <a:ea typeface="Nunito Light"/>
              <a:cs typeface="Arial" panose="020B0604020202020204" pitchFamily="34" charset="0"/>
              <a:sym typeface="Nunito Light"/>
            </a:endParaRPr>
          </a:p>
        </p:txBody>
      </p:sp>
      <p:sp>
        <p:nvSpPr>
          <p:cNvPr id="7" name="CuadroTexto 6">
            <a:extLst>
              <a:ext uri="{FF2B5EF4-FFF2-40B4-BE49-F238E27FC236}">
                <a16:creationId xmlns:a16="http://schemas.microsoft.com/office/drawing/2014/main" id="{FECF6E41-7064-47C6-AB39-13126217DBBD}"/>
              </a:ext>
            </a:extLst>
          </p:cNvPr>
          <p:cNvSpPr txBox="1"/>
          <p:nvPr/>
        </p:nvSpPr>
        <p:spPr>
          <a:xfrm>
            <a:off x="398785" y="597877"/>
            <a:ext cx="8279223" cy="400110"/>
          </a:xfrm>
          <a:prstGeom prst="rect">
            <a:avLst/>
          </a:prstGeom>
          <a:noFill/>
        </p:spPr>
        <p:txBody>
          <a:bodyPr wrap="square" rtlCol="0">
            <a:spAutoFit/>
          </a:bodyPr>
          <a:lstStyle/>
          <a:p>
            <a:r>
              <a:rPr lang="es-ES" sz="1000" dirty="0" err="1"/>
              <a:t>It</a:t>
            </a:r>
            <a:r>
              <a:rPr lang="es-ES" sz="1000" dirty="0"/>
              <a:t> has </a:t>
            </a:r>
            <a:r>
              <a:rPr lang="es-ES" sz="1000" dirty="0" err="1"/>
              <a:t>been</a:t>
            </a:r>
            <a:r>
              <a:rPr lang="es-ES" sz="1000" dirty="0"/>
              <a:t> </a:t>
            </a:r>
            <a:r>
              <a:rPr lang="es-ES" sz="1000" dirty="0" err="1"/>
              <a:t>selected</a:t>
            </a:r>
            <a:r>
              <a:rPr lang="es-ES" sz="1000" dirty="0"/>
              <a:t> </a:t>
            </a:r>
            <a:r>
              <a:rPr lang="es-ES" sz="1000" dirty="0" err="1"/>
              <a:t>this</a:t>
            </a:r>
            <a:r>
              <a:rPr lang="es-ES" sz="1000" dirty="0"/>
              <a:t> target </a:t>
            </a:r>
            <a:r>
              <a:rPr lang="es-ES" sz="1000" dirty="0" err="1"/>
              <a:t>population</a:t>
            </a:r>
            <a:r>
              <a:rPr lang="es-ES" sz="1000" dirty="0"/>
              <a:t> </a:t>
            </a:r>
            <a:r>
              <a:rPr lang="es-ES" sz="1000" dirty="0" err="1"/>
              <a:t>due</a:t>
            </a:r>
            <a:r>
              <a:rPr lang="es-ES" sz="1000" dirty="0"/>
              <a:t> </a:t>
            </a:r>
            <a:r>
              <a:rPr lang="es-ES" sz="1000" dirty="0" err="1"/>
              <a:t>to</a:t>
            </a:r>
            <a:r>
              <a:rPr lang="es-ES" sz="1000" dirty="0"/>
              <a:t> </a:t>
            </a:r>
            <a:r>
              <a:rPr lang="es-ES" sz="1000" dirty="0" err="1"/>
              <a:t>the</a:t>
            </a:r>
            <a:r>
              <a:rPr lang="es-ES" sz="1000" dirty="0"/>
              <a:t> </a:t>
            </a:r>
            <a:r>
              <a:rPr lang="es-ES" sz="1000" dirty="0" err="1"/>
              <a:t>fact</a:t>
            </a:r>
            <a:r>
              <a:rPr lang="es-ES" sz="1000" dirty="0"/>
              <a:t> </a:t>
            </a:r>
            <a:r>
              <a:rPr lang="es-ES" sz="1000" dirty="0" err="1"/>
              <a:t>they</a:t>
            </a:r>
            <a:r>
              <a:rPr lang="es-ES" sz="1000" dirty="0"/>
              <a:t> are </a:t>
            </a:r>
            <a:r>
              <a:rPr lang="es-ES" sz="1000" dirty="0" err="1"/>
              <a:t>likey</a:t>
            </a:r>
            <a:r>
              <a:rPr lang="es-ES" sz="1000" dirty="0"/>
              <a:t> more </a:t>
            </a:r>
            <a:r>
              <a:rPr lang="es-ES" sz="1000" dirty="0" err="1"/>
              <a:t>feared</a:t>
            </a:r>
            <a:r>
              <a:rPr lang="es-ES" sz="1000" dirty="0"/>
              <a:t> </a:t>
            </a:r>
            <a:r>
              <a:rPr lang="es-ES" sz="1000" dirty="0" err="1"/>
              <a:t>about</a:t>
            </a:r>
            <a:r>
              <a:rPr lang="es-ES" sz="1000" dirty="0"/>
              <a:t> </a:t>
            </a:r>
            <a:r>
              <a:rPr lang="es-ES" sz="1000" dirty="0" err="1"/>
              <a:t>using</a:t>
            </a:r>
            <a:r>
              <a:rPr lang="es-ES" sz="1000" dirty="0"/>
              <a:t> </a:t>
            </a:r>
            <a:r>
              <a:rPr lang="es-ES" sz="1000" dirty="0" err="1"/>
              <a:t>disrupting</a:t>
            </a:r>
            <a:r>
              <a:rPr lang="es-ES" sz="1000" dirty="0"/>
              <a:t> </a:t>
            </a:r>
            <a:r>
              <a:rPr lang="es-ES" sz="1000" dirty="0" err="1"/>
              <a:t>services</a:t>
            </a:r>
            <a:r>
              <a:rPr lang="es-ES" sz="1000" dirty="0"/>
              <a:t> </a:t>
            </a:r>
            <a:r>
              <a:rPr lang="es-ES" sz="1000" dirty="0" err="1"/>
              <a:t>never</a:t>
            </a:r>
            <a:r>
              <a:rPr lang="es-ES" sz="1000" dirty="0"/>
              <a:t> </a:t>
            </a:r>
            <a:r>
              <a:rPr lang="es-ES" sz="1000" dirty="0" err="1"/>
              <a:t>used</a:t>
            </a:r>
            <a:r>
              <a:rPr lang="es-ES" sz="1000" dirty="0"/>
              <a:t> </a:t>
            </a:r>
            <a:r>
              <a:rPr lang="es-ES" sz="1000" dirty="0" err="1"/>
              <a:t>before</a:t>
            </a:r>
            <a:r>
              <a:rPr lang="es-ES" sz="1000" dirty="0"/>
              <a:t>, and, </a:t>
            </a:r>
            <a:r>
              <a:rPr lang="es-ES" sz="1000" dirty="0" err="1"/>
              <a:t>on</a:t>
            </a:r>
            <a:r>
              <a:rPr lang="es-ES" sz="1000" dirty="0"/>
              <a:t> </a:t>
            </a:r>
            <a:r>
              <a:rPr lang="es-ES" sz="1000" dirty="0" err="1"/>
              <a:t>the</a:t>
            </a:r>
            <a:r>
              <a:rPr lang="es-ES" sz="1000" dirty="0"/>
              <a:t> </a:t>
            </a:r>
            <a:r>
              <a:rPr lang="es-ES" sz="1000" dirty="0" err="1"/>
              <a:t>other</a:t>
            </a:r>
            <a:r>
              <a:rPr lang="es-ES" sz="1000" dirty="0"/>
              <a:t> </a:t>
            </a:r>
            <a:r>
              <a:rPr lang="es-ES" sz="1000" dirty="0" err="1"/>
              <a:t>hand</a:t>
            </a:r>
            <a:r>
              <a:rPr lang="es-ES" sz="1000" dirty="0"/>
              <a:t>, </a:t>
            </a:r>
            <a:r>
              <a:rPr lang="es-ES" sz="1000" dirty="0" err="1"/>
              <a:t>they</a:t>
            </a:r>
            <a:r>
              <a:rPr lang="es-ES" sz="1000" dirty="0"/>
              <a:t> </a:t>
            </a:r>
            <a:r>
              <a:rPr lang="es-ES" sz="1000" dirty="0" err="1"/>
              <a:t>have</a:t>
            </a:r>
            <a:r>
              <a:rPr lang="es-ES" sz="1000" dirty="0"/>
              <a:t> more </a:t>
            </a:r>
            <a:r>
              <a:rPr lang="es-ES" sz="1000" dirty="0" err="1"/>
              <a:t>money</a:t>
            </a:r>
            <a:r>
              <a:rPr lang="es-ES" sz="1000" dirty="0"/>
              <a:t> </a:t>
            </a:r>
            <a:r>
              <a:rPr lang="es-ES" sz="1000" dirty="0" err="1"/>
              <a:t>to</a:t>
            </a:r>
            <a:r>
              <a:rPr lang="es-ES" sz="1000" dirty="0"/>
              <a:t> be </a:t>
            </a:r>
            <a:r>
              <a:rPr lang="es-ES" sz="1000" dirty="0" err="1"/>
              <a:t>wasted</a:t>
            </a:r>
            <a:r>
              <a:rPr lang="es-ES" sz="1000" dirty="0"/>
              <a:t>, </a:t>
            </a:r>
            <a:r>
              <a:rPr lang="es-ES" sz="1000" dirty="0" err="1"/>
              <a:t>having</a:t>
            </a:r>
            <a:r>
              <a:rPr lang="es-ES" sz="1000" dirty="0"/>
              <a:t> </a:t>
            </a:r>
            <a:r>
              <a:rPr lang="es-ES" sz="1000" dirty="0" err="1"/>
              <a:t>saved</a:t>
            </a:r>
            <a:r>
              <a:rPr lang="es-ES" sz="1000" dirty="0"/>
              <a:t> extra </a:t>
            </a:r>
            <a:r>
              <a:rPr lang="es-ES" sz="1000" dirty="0" err="1"/>
              <a:t>money</a:t>
            </a:r>
            <a:r>
              <a:rPr lang="es-ES" sz="1000" dirty="0"/>
              <a:t> </a:t>
            </a:r>
            <a:r>
              <a:rPr lang="es-ES" sz="1000" dirty="0" err="1"/>
              <a:t>during</a:t>
            </a:r>
            <a:r>
              <a:rPr lang="es-ES" sz="1000" dirty="0"/>
              <a:t> </a:t>
            </a:r>
            <a:r>
              <a:rPr lang="es-ES" sz="1000" dirty="0" err="1"/>
              <a:t>their</a:t>
            </a:r>
            <a:r>
              <a:rPr lang="es-ES" sz="1000" dirty="0"/>
              <a:t> </a:t>
            </a:r>
            <a:r>
              <a:rPr lang="es-ES" sz="1000" dirty="0" err="1"/>
              <a:t>worker</a:t>
            </a:r>
            <a:r>
              <a:rPr lang="es-ES" sz="1000" dirty="0"/>
              <a:t> </a:t>
            </a:r>
            <a:r>
              <a:rPr lang="es-ES" sz="1000" dirty="0" err="1"/>
              <a:t>life</a:t>
            </a:r>
            <a:r>
              <a:rPr lang="es-ES" sz="1000" dirty="0"/>
              <a:t>. </a:t>
            </a:r>
            <a:r>
              <a:rPr lang="es-ES" sz="1000" dirty="0" err="1"/>
              <a:t>It</a:t>
            </a:r>
            <a:r>
              <a:rPr lang="es-ES" sz="1000" dirty="0"/>
              <a:t> </a:t>
            </a:r>
            <a:r>
              <a:rPr lang="es-ES" sz="1000" dirty="0" err="1"/>
              <a:t>is</a:t>
            </a:r>
            <a:r>
              <a:rPr lang="es-ES" sz="1000" dirty="0"/>
              <a:t> a </a:t>
            </a:r>
            <a:r>
              <a:rPr lang="es-ES" sz="1000" dirty="0" err="1"/>
              <a:t>key</a:t>
            </a:r>
            <a:r>
              <a:rPr lang="es-ES" sz="1000" dirty="0"/>
              <a:t> </a:t>
            </a:r>
            <a:r>
              <a:rPr lang="es-ES" sz="1000" dirty="0" err="1"/>
              <a:t>consumers</a:t>
            </a:r>
            <a:r>
              <a:rPr lang="es-ES" sz="1000" dirty="0"/>
              <a:t> </a:t>
            </a:r>
            <a:r>
              <a:rPr lang="es-ES" sz="1000" dirty="0" err="1"/>
              <a:t>segment</a:t>
            </a:r>
            <a:endParaRPr lang="es-ES" sz="1000" dirty="0"/>
          </a:p>
        </p:txBody>
      </p:sp>
    </p:spTree>
    <p:extLst>
      <p:ext uri="{BB962C8B-B14F-4D97-AF65-F5344CB8AC3E}">
        <p14:creationId xmlns:p14="http://schemas.microsoft.com/office/powerpoint/2010/main" val="3330238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88"/>
        <p:cNvGrpSpPr/>
        <p:nvPr/>
      </p:nvGrpSpPr>
      <p:grpSpPr>
        <a:xfrm>
          <a:off x="0" y="0"/>
          <a:ext cx="0" cy="0"/>
          <a:chOff x="0" y="0"/>
          <a:chExt cx="0" cy="0"/>
        </a:xfrm>
      </p:grpSpPr>
      <p:pic>
        <p:nvPicPr>
          <p:cNvPr id="5" name="Imagen 4">
            <a:extLst>
              <a:ext uri="{FF2B5EF4-FFF2-40B4-BE49-F238E27FC236}">
                <a16:creationId xmlns:a16="http://schemas.microsoft.com/office/drawing/2014/main" id="{97FF846D-EF15-42E5-850A-74CE0F4E80C1}"/>
              </a:ext>
            </a:extLst>
          </p:cNvPr>
          <p:cNvPicPr>
            <a:picLocks noChangeAspect="1"/>
          </p:cNvPicPr>
          <p:nvPr/>
        </p:nvPicPr>
        <p:blipFill>
          <a:blip r:embed="rId3"/>
          <a:stretch>
            <a:fillRect/>
          </a:stretch>
        </p:blipFill>
        <p:spPr>
          <a:xfrm>
            <a:off x="59206" y="-72362"/>
            <a:ext cx="9084793" cy="5215862"/>
          </a:xfrm>
          <a:prstGeom prst="rect">
            <a:avLst/>
          </a:prstGeom>
        </p:spPr>
      </p:pic>
      <p:sp>
        <p:nvSpPr>
          <p:cNvPr id="3" name="Google Shape;212;p43">
            <a:extLst>
              <a:ext uri="{FF2B5EF4-FFF2-40B4-BE49-F238E27FC236}">
                <a16:creationId xmlns:a16="http://schemas.microsoft.com/office/drawing/2014/main" id="{26906F3A-7E90-4BDC-8DC6-B1507E87E585}"/>
              </a:ext>
            </a:extLst>
          </p:cNvPr>
          <p:cNvSpPr txBox="1">
            <a:spLocks/>
          </p:cNvSpPr>
          <p:nvPr/>
        </p:nvSpPr>
        <p:spPr>
          <a:xfrm>
            <a:off x="103788" y="0"/>
            <a:ext cx="8454354" cy="376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s-ES" sz="1800" dirty="0">
                <a:solidFill>
                  <a:schemeClr val="accent6">
                    <a:lumMod val="40000"/>
                    <a:lumOff val="60000"/>
                  </a:schemeClr>
                </a:solidFill>
                <a:latin typeface="Nunito Light"/>
                <a:ea typeface="Nunito Light"/>
                <a:cs typeface="Nunito Light"/>
                <a:sym typeface="Nunito Light"/>
              </a:rPr>
              <a:t>Target </a:t>
            </a:r>
            <a:r>
              <a:rPr lang="es-ES" sz="1800" dirty="0" err="1">
                <a:solidFill>
                  <a:schemeClr val="accent6">
                    <a:lumMod val="40000"/>
                    <a:lumOff val="60000"/>
                  </a:schemeClr>
                </a:solidFill>
                <a:latin typeface="Nunito Light"/>
                <a:ea typeface="Nunito Light"/>
                <a:cs typeface="Nunito Light"/>
                <a:sym typeface="Nunito Light"/>
              </a:rPr>
              <a:t>population</a:t>
            </a:r>
            <a:r>
              <a:rPr lang="es-ES" sz="1800" dirty="0">
                <a:solidFill>
                  <a:schemeClr val="accent6">
                    <a:lumMod val="40000"/>
                    <a:lumOff val="60000"/>
                  </a:schemeClr>
                </a:solidFill>
                <a:latin typeface="Nunito Light"/>
                <a:ea typeface="Nunito Light"/>
                <a:cs typeface="Nunito Light"/>
                <a:sym typeface="Nunito Light"/>
              </a:rPr>
              <a:t>: </a:t>
            </a:r>
            <a:r>
              <a:rPr lang="es-ES" sz="1800" dirty="0" err="1">
                <a:solidFill>
                  <a:schemeClr val="accent6">
                    <a:lumMod val="40000"/>
                    <a:lumOff val="60000"/>
                  </a:schemeClr>
                </a:solidFill>
                <a:latin typeface="Nunito Light"/>
                <a:ea typeface="Nunito Light"/>
                <a:cs typeface="Nunito Light"/>
                <a:sym typeface="Nunito Light"/>
              </a:rPr>
              <a:t>Aged</a:t>
            </a:r>
            <a:r>
              <a:rPr lang="es-ES" sz="1800" dirty="0">
                <a:solidFill>
                  <a:schemeClr val="accent6">
                    <a:lumMod val="40000"/>
                    <a:lumOff val="60000"/>
                  </a:schemeClr>
                </a:solidFill>
                <a:latin typeface="Nunito Light"/>
                <a:ea typeface="Nunito Light"/>
                <a:cs typeface="Nunito Light"/>
                <a:sym typeface="Nunito Light"/>
              </a:rPr>
              <a:t> 18 / 85 – </a:t>
            </a:r>
            <a:r>
              <a:rPr lang="es-ES" sz="1800" dirty="0" err="1">
                <a:solidFill>
                  <a:schemeClr val="accent6">
                    <a:lumMod val="40000"/>
                    <a:lumOff val="60000"/>
                  </a:schemeClr>
                </a:solidFill>
                <a:latin typeface="Nunito Light"/>
                <a:ea typeface="Nunito Light"/>
                <a:cs typeface="Nunito Light"/>
                <a:sym typeface="Nunito Light"/>
              </a:rPr>
              <a:t>Pain</a:t>
            </a:r>
            <a:r>
              <a:rPr lang="es-ES" sz="1800" dirty="0">
                <a:solidFill>
                  <a:schemeClr val="accent6">
                    <a:lumMod val="40000"/>
                    <a:lumOff val="60000"/>
                  </a:schemeClr>
                </a:solidFill>
                <a:latin typeface="Nunito Light"/>
                <a:ea typeface="Nunito Light"/>
                <a:cs typeface="Nunito Light"/>
                <a:sym typeface="Nunito Light"/>
              </a:rPr>
              <a:t> </a:t>
            </a:r>
            <a:r>
              <a:rPr lang="es-ES" sz="1800" dirty="0" err="1">
                <a:solidFill>
                  <a:schemeClr val="accent6">
                    <a:lumMod val="40000"/>
                    <a:lumOff val="60000"/>
                  </a:schemeClr>
                </a:solidFill>
                <a:latin typeface="Nunito Light"/>
                <a:ea typeface="Nunito Light"/>
                <a:cs typeface="Nunito Light"/>
                <a:sym typeface="Nunito Light"/>
              </a:rPr>
              <a:t>Points</a:t>
            </a:r>
            <a:endParaRPr lang="es-ES" sz="1800" dirty="0">
              <a:solidFill>
                <a:schemeClr val="accent6">
                  <a:lumMod val="40000"/>
                  <a:lumOff val="60000"/>
                </a:schemeClr>
              </a:solidFill>
              <a:latin typeface="Nunito Light"/>
              <a:ea typeface="Nunito Light"/>
              <a:cs typeface="Nunito Light"/>
              <a:sym typeface="Nunito Light"/>
            </a:endParaRPr>
          </a:p>
          <a:p>
            <a:pPr algn="l"/>
            <a:endParaRPr lang="es-ES" sz="1050" dirty="0">
              <a:solidFill>
                <a:srgbClr val="FFFFFF"/>
              </a:solidFill>
              <a:latin typeface="Nunito Light"/>
              <a:ea typeface="Nunito Light"/>
              <a:cs typeface="Nunito Light"/>
              <a:sym typeface="Nunito Light"/>
            </a:endParaRPr>
          </a:p>
          <a:p>
            <a:pPr marL="114300" algn="l">
              <a:buClr>
                <a:schemeClr val="lt1"/>
              </a:buClr>
              <a:buSzPts val="1800"/>
            </a:pPr>
            <a:br>
              <a:rPr lang="es-ES" sz="1200" b="1" dirty="0">
                <a:solidFill>
                  <a:schemeClr val="tx1"/>
                </a:solidFill>
                <a:latin typeface="Nunito Light"/>
                <a:ea typeface="Nunito Light"/>
                <a:cs typeface="Nunito Light"/>
                <a:sym typeface="Nunito Light"/>
              </a:rPr>
            </a:br>
            <a:endParaRPr lang="es-ES" sz="1200" b="1" dirty="0">
              <a:solidFill>
                <a:schemeClr val="tx1"/>
              </a:solidFill>
              <a:latin typeface="Nunito Light"/>
              <a:ea typeface="Nunito Light"/>
              <a:cs typeface="Nunito Light"/>
              <a:sym typeface="Nunito Light"/>
            </a:endParaRPr>
          </a:p>
          <a:p>
            <a:pPr marL="114300" algn="l">
              <a:buClrTx/>
              <a:buSzPts val="1800"/>
            </a:pPr>
            <a:endParaRPr lang="es-ES" sz="1400" b="1" dirty="0">
              <a:solidFill>
                <a:schemeClr val="tx1"/>
              </a:solidFill>
              <a:latin typeface="Arial" panose="020B0604020202020204" pitchFamily="34" charset="0"/>
              <a:ea typeface="Nunito Light"/>
              <a:cs typeface="Arial" panose="020B0604020202020204" pitchFamily="34" charset="0"/>
              <a:sym typeface="Nunito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2;p43">
            <a:extLst>
              <a:ext uri="{FF2B5EF4-FFF2-40B4-BE49-F238E27FC236}">
                <a16:creationId xmlns:a16="http://schemas.microsoft.com/office/drawing/2014/main" id="{A9894614-E333-4871-8C93-3664B0DAE6F5}"/>
              </a:ext>
            </a:extLst>
          </p:cNvPr>
          <p:cNvSpPr txBox="1">
            <a:spLocks/>
          </p:cNvSpPr>
          <p:nvPr/>
        </p:nvSpPr>
        <p:spPr>
          <a:xfrm>
            <a:off x="262049" y="177875"/>
            <a:ext cx="8454354" cy="376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s-ES" sz="1800" dirty="0" err="1">
                <a:solidFill>
                  <a:schemeClr val="accent6">
                    <a:lumMod val="40000"/>
                    <a:lumOff val="60000"/>
                  </a:schemeClr>
                </a:solidFill>
                <a:latin typeface="Nunito Light"/>
                <a:ea typeface="Nunito Light"/>
                <a:cs typeface="Nunito Light"/>
                <a:sym typeface="Nunito Light"/>
              </a:rPr>
              <a:t>Claims</a:t>
            </a:r>
            <a:r>
              <a:rPr lang="es-ES" sz="1800" dirty="0">
                <a:solidFill>
                  <a:schemeClr val="accent6">
                    <a:lumMod val="40000"/>
                    <a:lumOff val="60000"/>
                  </a:schemeClr>
                </a:solidFill>
                <a:latin typeface="Nunito Light"/>
                <a:ea typeface="Nunito Light"/>
                <a:cs typeface="Nunito Light"/>
                <a:sym typeface="Nunito Light"/>
              </a:rPr>
              <a:t> </a:t>
            </a:r>
            <a:r>
              <a:rPr lang="es-ES" sz="1800" dirty="0" err="1">
                <a:solidFill>
                  <a:schemeClr val="accent6">
                    <a:lumMod val="40000"/>
                    <a:lumOff val="60000"/>
                  </a:schemeClr>
                </a:solidFill>
                <a:latin typeface="Nunito Light"/>
                <a:ea typeface="Nunito Light"/>
                <a:cs typeface="Nunito Light"/>
                <a:sym typeface="Nunito Light"/>
              </a:rPr>
              <a:t>backed</a:t>
            </a:r>
            <a:r>
              <a:rPr lang="es-ES" sz="1800" dirty="0">
                <a:solidFill>
                  <a:schemeClr val="accent6">
                    <a:lumMod val="40000"/>
                    <a:lumOff val="60000"/>
                  </a:schemeClr>
                </a:solidFill>
                <a:latin typeface="Nunito Light"/>
                <a:ea typeface="Nunito Light"/>
                <a:cs typeface="Nunito Light"/>
                <a:sym typeface="Nunito Light"/>
              </a:rPr>
              <a:t> up  </a:t>
            </a:r>
            <a:r>
              <a:rPr lang="es-ES" sz="1800" dirty="0" err="1">
                <a:solidFill>
                  <a:schemeClr val="accent6">
                    <a:lumMod val="40000"/>
                    <a:lumOff val="60000"/>
                  </a:schemeClr>
                </a:solidFill>
                <a:latin typeface="Nunito Light"/>
                <a:ea typeface="Nunito Light"/>
                <a:cs typeface="Nunito Light"/>
                <a:sym typeface="Nunito Light"/>
              </a:rPr>
              <a:t>with</a:t>
            </a:r>
            <a:r>
              <a:rPr lang="es-ES" sz="1800" dirty="0">
                <a:solidFill>
                  <a:schemeClr val="accent6">
                    <a:lumMod val="40000"/>
                    <a:lumOff val="60000"/>
                  </a:schemeClr>
                </a:solidFill>
                <a:latin typeface="Nunito Light"/>
                <a:ea typeface="Nunito Light"/>
                <a:cs typeface="Nunito Light"/>
                <a:sym typeface="Nunito Light"/>
              </a:rPr>
              <a:t> </a:t>
            </a:r>
            <a:r>
              <a:rPr lang="es-ES" sz="1800" dirty="0" err="1">
                <a:solidFill>
                  <a:schemeClr val="accent6">
                    <a:lumMod val="40000"/>
                    <a:lumOff val="60000"/>
                  </a:schemeClr>
                </a:solidFill>
                <a:latin typeface="Nunito Light"/>
                <a:ea typeface="Nunito Light"/>
                <a:cs typeface="Nunito Light"/>
                <a:sym typeface="Nunito Light"/>
              </a:rPr>
              <a:t>evidences</a:t>
            </a:r>
            <a:r>
              <a:rPr lang="es-ES" sz="1800" dirty="0">
                <a:solidFill>
                  <a:schemeClr val="accent6">
                    <a:lumMod val="40000"/>
                    <a:lumOff val="60000"/>
                  </a:schemeClr>
                </a:solidFill>
                <a:latin typeface="Nunito Light"/>
                <a:ea typeface="Nunito Light"/>
                <a:cs typeface="Nunito Light"/>
                <a:sym typeface="Nunito Light"/>
              </a:rPr>
              <a:t>:</a:t>
            </a:r>
          </a:p>
          <a:p>
            <a:pPr algn="l"/>
            <a:endParaRPr lang="es-ES" sz="1050" dirty="0">
              <a:solidFill>
                <a:srgbClr val="FFFFFF"/>
              </a:solidFill>
              <a:latin typeface="Nunito Light"/>
              <a:ea typeface="Nunito Light"/>
              <a:cs typeface="Nunito Light"/>
              <a:sym typeface="Nunito Light"/>
            </a:endParaRPr>
          </a:p>
          <a:p>
            <a:pPr marL="114300" algn="l">
              <a:buClr>
                <a:schemeClr val="lt1"/>
              </a:buClr>
              <a:buSzPts val="1800"/>
            </a:pPr>
            <a:r>
              <a:rPr lang="es-ES" sz="1200" b="1" dirty="0">
                <a:solidFill>
                  <a:schemeClr val="tx1"/>
                </a:solidFill>
                <a:latin typeface="+mn-lt"/>
                <a:ea typeface="Nunito Light"/>
                <a:cs typeface="Nunito Light"/>
                <a:sym typeface="Nunito Light"/>
              </a:rPr>
              <a:t>* </a:t>
            </a:r>
            <a:r>
              <a:rPr lang="es-ES" sz="1200" b="1" dirty="0" err="1">
                <a:solidFill>
                  <a:schemeClr val="tx1"/>
                </a:solidFill>
                <a:latin typeface="+mn-lt"/>
                <a:ea typeface="Nunito Light"/>
                <a:cs typeface="Nunito Light"/>
                <a:sym typeface="Nunito Light"/>
              </a:rPr>
              <a:t>Danger</a:t>
            </a:r>
            <a:r>
              <a:rPr lang="es-ES" sz="1200" b="1" dirty="0">
                <a:solidFill>
                  <a:schemeClr val="tx1"/>
                </a:solidFill>
                <a:latin typeface="+mn-lt"/>
                <a:ea typeface="Nunito Light"/>
                <a:cs typeface="Nunito Light"/>
                <a:sym typeface="Nunito Light"/>
              </a:rPr>
              <a:t> </a:t>
            </a:r>
            <a:r>
              <a:rPr lang="es-ES" sz="1200" b="1" dirty="0" err="1">
                <a:solidFill>
                  <a:schemeClr val="tx1"/>
                </a:solidFill>
                <a:latin typeface="+mn-lt"/>
                <a:ea typeface="Nunito Light"/>
                <a:cs typeface="Nunito Light"/>
                <a:sym typeface="Nunito Light"/>
              </a:rPr>
              <a:t>about</a:t>
            </a:r>
            <a:r>
              <a:rPr lang="es-ES" sz="1200" b="1" dirty="0">
                <a:solidFill>
                  <a:schemeClr val="tx1"/>
                </a:solidFill>
                <a:latin typeface="+mn-lt"/>
                <a:ea typeface="Nunito Light"/>
                <a:cs typeface="Nunito Light"/>
                <a:sym typeface="Nunito Light"/>
              </a:rPr>
              <a:t> </a:t>
            </a:r>
            <a:r>
              <a:rPr lang="es-ES" sz="1200" b="1" dirty="0" err="1">
                <a:solidFill>
                  <a:schemeClr val="tx1"/>
                </a:solidFill>
                <a:latin typeface="+mn-lt"/>
                <a:ea typeface="Nunito Light"/>
                <a:cs typeface="Nunito Light"/>
                <a:sym typeface="Nunito Light"/>
              </a:rPr>
              <a:t>flying</a:t>
            </a:r>
            <a:r>
              <a:rPr lang="es-ES" sz="1200" b="1" dirty="0">
                <a:solidFill>
                  <a:schemeClr val="tx1"/>
                </a:solidFill>
                <a:latin typeface="+mn-lt"/>
                <a:ea typeface="Nunito Light"/>
                <a:cs typeface="Nunito Light"/>
                <a:sym typeface="Nunito Light"/>
              </a:rPr>
              <a:t>:</a:t>
            </a:r>
          </a:p>
          <a:p>
            <a:pPr marL="114300" algn="l">
              <a:buClr>
                <a:schemeClr val="lt1"/>
              </a:buClr>
              <a:buSzPts val="1800"/>
            </a:pPr>
            <a:r>
              <a:rPr lang="es-ES" sz="1200" b="1"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Labs</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of</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Flyber</a:t>
            </a:r>
            <a:r>
              <a:rPr lang="es-ES" sz="1100" dirty="0">
                <a:solidFill>
                  <a:schemeClr val="tx1"/>
                </a:solidFill>
                <a:latin typeface="+mn-lt"/>
                <a:ea typeface="Nunito Light"/>
                <a:cs typeface="Nunito Light"/>
                <a:sym typeface="Nunito Light"/>
              </a:rPr>
              <a:t> shows a </a:t>
            </a:r>
            <a:r>
              <a:rPr lang="es-ES" sz="1100" dirty="0" err="1">
                <a:solidFill>
                  <a:schemeClr val="tx1"/>
                </a:solidFill>
                <a:latin typeface="+mn-lt"/>
                <a:ea typeface="Nunito Light"/>
                <a:cs typeface="Nunito Light"/>
                <a:sym typeface="Nunito Light"/>
              </a:rPr>
              <a:t>signifance</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measure</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of</a:t>
            </a:r>
            <a:r>
              <a:rPr lang="es-ES" sz="1100" dirty="0">
                <a:solidFill>
                  <a:schemeClr val="tx1"/>
                </a:solidFill>
                <a:latin typeface="+mn-lt"/>
                <a:ea typeface="Nunito Light"/>
                <a:cs typeface="Nunito Light"/>
                <a:sym typeface="Nunito Light"/>
              </a:rPr>
              <a:t> 0,7% </a:t>
            </a:r>
            <a:r>
              <a:rPr lang="es-ES" sz="1100" dirty="0" err="1">
                <a:solidFill>
                  <a:schemeClr val="tx1"/>
                </a:solidFill>
                <a:latin typeface="+mn-lt"/>
                <a:ea typeface="Nunito Light"/>
                <a:cs typeface="Nunito Light"/>
                <a:sym typeface="Nunito Light"/>
              </a:rPr>
              <a:t>of</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risk-probabiliy</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according</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to</a:t>
            </a:r>
            <a:r>
              <a:rPr lang="es-ES" sz="1100" dirty="0">
                <a:solidFill>
                  <a:schemeClr val="tx1"/>
                </a:solidFill>
                <a:latin typeface="+mn-lt"/>
                <a:ea typeface="Nunito Light"/>
                <a:cs typeface="Nunito Light"/>
                <a:sym typeface="Nunito Light"/>
              </a:rPr>
              <a:t> figures </a:t>
            </a:r>
            <a:r>
              <a:rPr lang="es-ES" sz="1100" dirty="0" err="1">
                <a:solidFill>
                  <a:schemeClr val="tx1"/>
                </a:solidFill>
                <a:latin typeface="+mn-lt"/>
                <a:ea typeface="Nunito Light"/>
                <a:cs typeface="Nunito Light"/>
                <a:sym typeface="Nunito Light"/>
              </a:rPr>
              <a:t>addressed</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to</a:t>
            </a:r>
            <a:r>
              <a:rPr lang="es-ES" sz="1100" dirty="0">
                <a:solidFill>
                  <a:schemeClr val="tx1"/>
                </a:solidFill>
                <a:latin typeface="+mn-lt"/>
                <a:ea typeface="Nunito Light"/>
                <a:cs typeface="Nunito Light"/>
                <a:sym typeface="Nunito Light"/>
              </a:rPr>
              <a:t> country                  </a:t>
            </a:r>
            <a:br>
              <a:rPr lang="es-ES" sz="1100" dirty="0">
                <a:solidFill>
                  <a:schemeClr val="tx1"/>
                </a:solidFill>
                <a:latin typeface="+mn-lt"/>
                <a:ea typeface="Nunito Light"/>
                <a:cs typeface="Nunito Light"/>
                <a:sym typeface="Nunito Light"/>
              </a:rPr>
            </a:b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Transportation</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authorities</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cTA</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who</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assured</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this</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confirmation</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last</a:t>
            </a:r>
            <a:r>
              <a:rPr lang="es-ES" sz="1100" dirty="0">
                <a:solidFill>
                  <a:schemeClr val="tx1"/>
                </a:solidFill>
                <a:latin typeface="+mn-lt"/>
                <a:ea typeface="Nunito Light"/>
                <a:cs typeface="Nunito Light"/>
                <a:sym typeface="Nunito Light"/>
              </a:rPr>
              <a:t> 05/11/2020. </a:t>
            </a:r>
            <a:r>
              <a:rPr lang="es-ES" sz="1100" dirty="0" err="1">
                <a:solidFill>
                  <a:schemeClr val="tx1"/>
                </a:solidFill>
                <a:latin typeface="+mn-lt"/>
                <a:ea typeface="Nunito Light"/>
                <a:cs typeface="Nunito Light"/>
                <a:sym typeface="Nunito Light"/>
              </a:rPr>
              <a:t>Futhermore</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tests</a:t>
            </a:r>
            <a:r>
              <a:rPr lang="es-ES" sz="1100" dirty="0">
                <a:solidFill>
                  <a:schemeClr val="tx1"/>
                </a:solidFill>
                <a:latin typeface="+mn-lt"/>
                <a:ea typeface="Nunito Light"/>
                <a:cs typeface="Nunito Light"/>
                <a:sym typeface="Nunito Light"/>
              </a:rPr>
              <a:t> </a:t>
            </a:r>
            <a:r>
              <a:rPr lang="es-ES" sz="1100" dirty="0" err="1">
                <a:solidFill>
                  <a:schemeClr val="tx1"/>
                </a:solidFill>
                <a:latin typeface="+mn-lt"/>
                <a:ea typeface="Nunito Light"/>
                <a:cs typeface="Nunito Light"/>
                <a:sym typeface="Nunito Light"/>
              </a:rPr>
              <a:t>were</a:t>
            </a:r>
            <a:r>
              <a:rPr lang="es-ES" sz="1100" dirty="0">
                <a:solidFill>
                  <a:schemeClr val="tx1"/>
                </a:solidFill>
                <a:latin typeface="+mn-lt"/>
                <a:ea typeface="Nunito Light"/>
                <a:cs typeface="Nunito Light"/>
                <a:sym typeface="Nunito Light"/>
              </a:rPr>
              <a:t> 1,528              </a:t>
            </a:r>
            <a:endParaRPr lang="es-ES" sz="1200" dirty="0">
              <a:solidFill>
                <a:schemeClr val="tx1"/>
              </a:solidFill>
              <a:latin typeface="+mn-lt"/>
              <a:ea typeface="Nunito Light"/>
              <a:cs typeface="Nunito Light"/>
              <a:sym typeface="Nunito Light"/>
            </a:endParaRPr>
          </a:p>
          <a:p>
            <a:pPr marL="114300" algn="l">
              <a:buClrTx/>
              <a:buSzPts val="1800"/>
            </a:pPr>
            <a:r>
              <a:rPr lang="es-ES" sz="1400" b="1" dirty="0">
                <a:solidFill>
                  <a:schemeClr val="tx1"/>
                </a:solidFill>
                <a:latin typeface="+mn-lt"/>
                <a:ea typeface="Nunito Light"/>
                <a:cs typeface="Arial" panose="020B0604020202020204" pitchFamily="34" charset="0"/>
                <a:sym typeface="Nunito Light"/>
              </a:rPr>
              <a:t> </a:t>
            </a:r>
            <a:r>
              <a:rPr lang="es-ES" sz="1100" dirty="0">
                <a:solidFill>
                  <a:schemeClr val="tx1"/>
                </a:solidFill>
                <a:latin typeface="+mn-lt"/>
                <a:ea typeface="Nunito Light"/>
                <a:cs typeface="Arial" panose="020B0604020202020204" pitchFamily="34" charset="0"/>
                <a:sym typeface="Nunito Light"/>
              </a:rPr>
              <a:t>in a </a:t>
            </a:r>
            <a:r>
              <a:rPr lang="es-ES" sz="1100" dirty="0" err="1">
                <a:solidFill>
                  <a:schemeClr val="tx1"/>
                </a:solidFill>
                <a:latin typeface="+mn-lt"/>
                <a:ea typeface="Nunito Light"/>
                <a:cs typeface="Arial" panose="020B0604020202020204" pitchFamily="34" charset="0"/>
                <a:sym typeface="Nunito Light"/>
              </a:rPr>
              <a:t>row</a:t>
            </a:r>
            <a:r>
              <a:rPr lang="es-ES" sz="1100" dirty="0">
                <a:solidFill>
                  <a:schemeClr val="tx1"/>
                </a:solidFill>
                <a:latin typeface="+mn-lt"/>
                <a:ea typeface="Nunito Light"/>
                <a:cs typeface="Arial" panose="020B0604020202020204" pitchFamily="34" charset="0"/>
                <a:sym typeface="Nunito Light"/>
              </a:rPr>
              <a:t> and no </a:t>
            </a:r>
            <a:r>
              <a:rPr lang="es-ES" sz="1100" dirty="0" err="1">
                <a:solidFill>
                  <a:schemeClr val="tx1"/>
                </a:solidFill>
                <a:latin typeface="+mn-lt"/>
                <a:ea typeface="Nunito Light"/>
                <a:cs typeface="Arial" panose="020B0604020202020204" pitchFamily="34" charset="0"/>
                <a:sym typeface="Nunito Light"/>
              </a:rPr>
              <a:t>significative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variance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was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observed</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from</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average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on</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this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population</a:t>
            </a:r>
            <a:r>
              <a:rPr lang="es-ES" sz="1100" dirty="0">
                <a:solidFill>
                  <a:schemeClr val="tx1"/>
                </a:solidFill>
                <a:latin typeface="+mn-lt"/>
                <a:ea typeface="Nunito Light"/>
                <a:cs typeface="Arial" panose="020B0604020202020204" pitchFamily="34" charset="0"/>
                <a:sym typeface="Nunito Light"/>
              </a:rPr>
              <a:t>.</a:t>
            </a:r>
          </a:p>
          <a:p>
            <a:pPr marL="114300" algn="l">
              <a:buClrTx/>
              <a:buSzPts val="1800"/>
            </a:pPr>
            <a:r>
              <a:rPr lang="es-ES" sz="1200" b="1" dirty="0">
                <a:solidFill>
                  <a:schemeClr val="tx1"/>
                </a:solidFill>
                <a:latin typeface="+mn-lt"/>
                <a:ea typeface="Nunito Light"/>
                <a:cs typeface="Arial" panose="020B0604020202020204" pitchFamily="34" charset="0"/>
                <a:sym typeface="Nunito Light"/>
              </a:rPr>
              <a:t>* </a:t>
            </a:r>
            <a:r>
              <a:rPr lang="es-ES" sz="1200" b="1" dirty="0" err="1">
                <a:solidFill>
                  <a:schemeClr val="tx1"/>
                </a:solidFill>
                <a:latin typeface="+mn-lt"/>
                <a:ea typeface="Nunito Light"/>
                <a:cs typeface="Arial" panose="020B0604020202020204" pitchFamily="34" charset="0"/>
                <a:sym typeface="Nunito Light"/>
              </a:rPr>
              <a:t>Expensive</a:t>
            </a:r>
            <a:r>
              <a:rPr lang="es-ES" sz="1200" b="1" dirty="0">
                <a:solidFill>
                  <a:schemeClr val="tx1"/>
                </a:solidFill>
                <a:latin typeface="+mn-lt"/>
                <a:ea typeface="Nunito Light"/>
                <a:cs typeface="Arial" panose="020B0604020202020204" pitchFamily="34" charset="0"/>
                <a:sym typeface="Nunito Light"/>
              </a:rPr>
              <a:t> </a:t>
            </a:r>
            <a:r>
              <a:rPr lang="es-ES" sz="1200" b="1" dirty="0" err="1">
                <a:solidFill>
                  <a:schemeClr val="tx1"/>
                </a:solidFill>
                <a:latin typeface="+mn-lt"/>
                <a:ea typeface="Nunito Light"/>
                <a:cs typeface="Arial" panose="020B0604020202020204" pitchFamily="34" charset="0"/>
                <a:sym typeface="Nunito Light"/>
              </a:rPr>
              <a:t>prices</a:t>
            </a:r>
            <a:r>
              <a:rPr lang="es-ES" sz="1200" b="1"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Not</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only</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prices</a:t>
            </a:r>
            <a:r>
              <a:rPr lang="es-ES" sz="1100" dirty="0">
                <a:solidFill>
                  <a:schemeClr val="tx1"/>
                </a:solidFill>
                <a:latin typeface="+mn-lt"/>
                <a:ea typeface="Nunito Light"/>
                <a:cs typeface="Arial" panose="020B0604020202020204" pitchFamily="34" charset="0"/>
                <a:sym typeface="Nunito Light"/>
              </a:rPr>
              <a:t> are </a:t>
            </a:r>
            <a:r>
              <a:rPr lang="es-ES" sz="1100" dirty="0" err="1">
                <a:solidFill>
                  <a:schemeClr val="tx1"/>
                </a:solidFill>
                <a:latin typeface="+mn-lt"/>
                <a:ea typeface="Nunito Light"/>
                <a:cs typeface="Arial" panose="020B0604020202020204" pitchFamily="34" charset="0"/>
                <a:sym typeface="Nunito Light"/>
              </a:rPr>
              <a:t>going</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to</a:t>
            </a:r>
            <a:r>
              <a:rPr lang="es-ES" sz="1100" dirty="0">
                <a:solidFill>
                  <a:schemeClr val="tx1"/>
                </a:solidFill>
                <a:latin typeface="+mn-lt"/>
                <a:ea typeface="Nunito Light"/>
                <a:cs typeface="Arial" panose="020B0604020202020204" pitchFamily="34" charset="0"/>
                <a:sym typeface="Nunito Light"/>
              </a:rPr>
              <a:t> be </a:t>
            </a:r>
            <a:r>
              <a:rPr lang="es-ES" sz="1100" dirty="0" err="1">
                <a:solidFill>
                  <a:schemeClr val="tx1"/>
                </a:solidFill>
                <a:latin typeface="+mn-lt"/>
                <a:ea typeface="Nunito Light"/>
                <a:cs typeface="Arial" panose="020B0604020202020204" pitchFamily="34" charset="0"/>
                <a:sym typeface="Nunito Light"/>
              </a:rPr>
              <a:t>much</a:t>
            </a:r>
            <a:r>
              <a:rPr lang="es-ES" sz="1100" dirty="0">
                <a:solidFill>
                  <a:schemeClr val="tx1"/>
                </a:solidFill>
                <a:latin typeface="+mn-lt"/>
                <a:ea typeface="Nunito Light"/>
                <a:cs typeface="Arial" panose="020B0604020202020204" pitchFamily="34" charset="0"/>
                <a:sym typeface="Nunito Light"/>
              </a:rPr>
              <a:t> more </a:t>
            </a:r>
            <a:r>
              <a:rPr lang="es-ES" sz="1100" dirty="0" err="1">
                <a:solidFill>
                  <a:schemeClr val="tx1"/>
                </a:solidFill>
                <a:latin typeface="+mn-lt"/>
                <a:ea typeface="Nunito Light"/>
                <a:cs typeface="Arial" panose="020B0604020202020204" pitchFamily="34" charset="0"/>
                <a:sym typeface="Nunito Light"/>
              </a:rPr>
              <a:t>expensive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than</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the</a:t>
            </a:r>
            <a:r>
              <a:rPr lang="es-ES" sz="1100" dirty="0">
                <a:solidFill>
                  <a:schemeClr val="tx1"/>
                </a:solidFill>
                <a:latin typeface="+mn-lt"/>
                <a:ea typeface="Nunito Light"/>
                <a:cs typeface="Arial" panose="020B0604020202020204" pitchFamily="34" charset="0"/>
                <a:sym typeface="Nunito Light"/>
              </a:rPr>
              <a:t> standard </a:t>
            </a:r>
            <a:r>
              <a:rPr lang="es-ES" sz="1100" dirty="0" err="1">
                <a:solidFill>
                  <a:schemeClr val="tx1"/>
                </a:solidFill>
                <a:latin typeface="+mn-lt"/>
                <a:ea typeface="Nunito Light"/>
                <a:cs typeface="Arial" panose="020B0604020202020204" pitchFamily="34" charset="0"/>
                <a:sym typeface="Nunito Light"/>
              </a:rPr>
              <a:t>ones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but</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also</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users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will</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benefit</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from</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shorter</a:t>
            </a:r>
            <a:r>
              <a:rPr lang="es-ES" sz="1100" dirty="0">
                <a:solidFill>
                  <a:schemeClr val="tx1"/>
                </a:solidFill>
                <a:latin typeface="+mn-lt"/>
                <a:ea typeface="Nunito Light"/>
                <a:cs typeface="Arial" panose="020B0604020202020204" pitchFamily="34" charset="0"/>
                <a:sym typeface="Nunito Light"/>
              </a:rPr>
              <a:t> time </a:t>
            </a:r>
            <a:r>
              <a:rPr lang="es-ES" sz="1100" dirty="0" err="1">
                <a:solidFill>
                  <a:schemeClr val="tx1"/>
                </a:solidFill>
                <a:latin typeface="+mn-lt"/>
                <a:ea typeface="Nunito Light"/>
                <a:cs typeface="Arial" panose="020B0604020202020204" pitchFamily="34" charset="0"/>
                <a:sym typeface="Nunito Light"/>
              </a:rPr>
              <a:t>for</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the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same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distances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because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of</a:t>
            </a:r>
            <a:r>
              <a:rPr lang="es-ES" sz="1100" dirty="0">
                <a:solidFill>
                  <a:schemeClr val="tx1"/>
                </a:solidFill>
                <a:latin typeface="+mn-lt"/>
                <a:ea typeface="Nunito Light"/>
                <a:cs typeface="Arial" panose="020B0604020202020204" pitchFamily="34" charset="0"/>
                <a:sym typeface="Nunito Light"/>
              </a:rPr>
              <a:t> no </a:t>
            </a:r>
            <a:r>
              <a:rPr lang="es-ES" sz="1100" dirty="0" err="1">
                <a:solidFill>
                  <a:schemeClr val="tx1"/>
                </a:solidFill>
                <a:latin typeface="+mn-lt"/>
                <a:ea typeface="Nunito Light"/>
                <a:cs typeface="Arial" panose="020B0604020202020204" pitchFamily="34" charset="0"/>
                <a:sym typeface="Nunito Light"/>
              </a:rPr>
              <a:t>traffic</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congestion</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what</a:t>
            </a:r>
            <a:r>
              <a:rPr lang="es-ES" sz="1100" dirty="0">
                <a:solidFill>
                  <a:schemeClr val="tx1"/>
                </a:solidFill>
                <a:latin typeface="+mn-lt"/>
                <a:ea typeface="Nunito Light"/>
                <a:cs typeface="Arial" panose="020B0604020202020204" pitchFamily="34" charset="0"/>
                <a:sym typeface="Nunito Light"/>
              </a:rPr>
              <a:t> leads </a:t>
            </a:r>
            <a:r>
              <a:rPr lang="es-ES" sz="1100" dirty="0" err="1">
                <a:solidFill>
                  <a:schemeClr val="tx1"/>
                </a:solidFill>
                <a:latin typeface="+mn-lt"/>
                <a:ea typeface="Nunito Light"/>
                <a:cs typeface="Arial" panose="020B0604020202020204" pitchFamily="34" charset="0"/>
                <a:sym typeface="Nunito Light"/>
              </a:rPr>
              <a:t>to</a:t>
            </a:r>
            <a:r>
              <a:rPr lang="es-ES" sz="1100" dirty="0">
                <a:solidFill>
                  <a:schemeClr val="tx1"/>
                </a:solidFill>
                <a:latin typeface="+mn-lt"/>
                <a:ea typeface="Nunito Light"/>
                <a:cs typeface="Arial" panose="020B0604020202020204" pitchFamily="34" charset="0"/>
                <a:sym typeface="Nunito Light"/>
              </a:rPr>
              <a:t> a </a:t>
            </a:r>
            <a:r>
              <a:rPr lang="es-ES" sz="1100" dirty="0" err="1">
                <a:solidFill>
                  <a:schemeClr val="tx1"/>
                </a:solidFill>
                <a:latin typeface="+mn-lt"/>
                <a:ea typeface="Nunito Light"/>
                <a:cs typeface="Arial" panose="020B0604020202020204" pitchFamily="34" charset="0"/>
                <a:sym typeface="Nunito Light"/>
              </a:rPr>
              <a:t>saving</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for</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user’s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pocket</a:t>
            </a:r>
            <a:r>
              <a:rPr lang="es-ES" sz="1100" dirty="0">
                <a:solidFill>
                  <a:schemeClr val="tx1"/>
                </a:solidFill>
                <a:latin typeface="+mn-lt"/>
                <a:ea typeface="Nunito Light"/>
                <a:cs typeface="Arial" panose="020B0604020202020204" pitchFamily="34" charset="0"/>
                <a:sym typeface="Nunito Light"/>
              </a:rPr>
              <a:t> after </a:t>
            </a:r>
            <a:r>
              <a:rPr lang="es-ES" sz="1100" dirty="0" err="1">
                <a:solidFill>
                  <a:schemeClr val="tx1"/>
                </a:solidFill>
                <a:latin typeface="+mn-lt"/>
                <a:ea typeface="Nunito Light"/>
                <a:cs typeface="Arial" panose="020B0604020202020204" pitchFamily="34" charset="0"/>
                <a:sym typeface="Nunito Light"/>
              </a:rPr>
              <a:t>all</a:t>
            </a:r>
            <a:r>
              <a:rPr lang="es-ES" sz="1100" dirty="0">
                <a:solidFill>
                  <a:schemeClr val="tx1"/>
                </a:solidFill>
                <a:latin typeface="+mn-lt"/>
                <a:ea typeface="Nunito Light"/>
                <a:cs typeface="Arial" panose="020B0604020202020204" pitchFamily="34" charset="0"/>
                <a:sym typeface="Nunito Light"/>
              </a:rPr>
              <a:t>.</a:t>
            </a:r>
          </a:p>
          <a:p>
            <a:pPr marL="114300" algn="l">
              <a:buClrTx/>
              <a:buSzPts val="1800"/>
            </a:pP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r>
              <a:rPr lang="es-ES" sz="1100" dirty="0">
                <a:solidFill>
                  <a:schemeClr val="tx1"/>
                </a:solidFill>
                <a:latin typeface="+mn-lt"/>
                <a:ea typeface="Nunito Light"/>
                <a:cs typeface="Arial" panose="020B0604020202020204" pitchFamily="34" charset="0"/>
                <a:sym typeface="Nunito Light"/>
              </a:rPr>
              <a:t> * </a:t>
            </a:r>
            <a:r>
              <a:rPr lang="es-ES" sz="1200" b="1" dirty="0">
                <a:solidFill>
                  <a:schemeClr val="tx1"/>
                </a:solidFill>
                <a:latin typeface="+mn-lt"/>
                <a:ea typeface="Nunito Light"/>
                <a:cs typeface="Arial" panose="020B0604020202020204" pitchFamily="34" charset="0"/>
                <a:sym typeface="Nunito Light"/>
              </a:rPr>
              <a:t>More </a:t>
            </a:r>
            <a:r>
              <a:rPr lang="es-ES" sz="1200" b="1" dirty="0" err="1">
                <a:solidFill>
                  <a:schemeClr val="tx1"/>
                </a:solidFill>
                <a:latin typeface="+mn-lt"/>
                <a:ea typeface="Nunito Light"/>
                <a:cs typeface="Arial" panose="020B0604020202020204" pitchFamily="34" charset="0"/>
                <a:sym typeface="Nunito Light"/>
              </a:rPr>
              <a:t>unsafe</a:t>
            </a:r>
            <a:r>
              <a:rPr lang="es-ES" sz="1200" b="1" dirty="0">
                <a:solidFill>
                  <a:schemeClr val="tx1"/>
                </a:solidFill>
                <a:latin typeface="+mn-lt"/>
                <a:ea typeface="Nunito Light"/>
                <a:cs typeface="Arial" panose="020B0604020202020204" pitchFamily="34" charset="0"/>
                <a:sym typeface="Nunito Light"/>
              </a:rPr>
              <a:t> </a:t>
            </a:r>
            <a:r>
              <a:rPr lang="es-ES" sz="1200" b="1" dirty="0" err="1">
                <a:solidFill>
                  <a:schemeClr val="tx1"/>
                </a:solidFill>
                <a:latin typeface="+mn-lt"/>
                <a:ea typeface="Nunito Light"/>
                <a:cs typeface="Arial" panose="020B0604020202020204" pitchFamily="34" charset="0"/>
                <a:sym typeface="Nunito Light"/>
              </a:rPr>
              <a:t>than</a:t>
            </a:r>
            <a:r>
              <a:rPr lang="es-ES" sz="1200" b="1" dirty="0">
                <a:solidFill>
                  <a:schemeClr val="tx1"/>
                </a:solidFill>
                <a:latin typeface="+mn-lt"/>
                <a:ea typeface="Nunito Light"/>
                <a:cs typeface="Arial" panose="020B0604020202020204" pitchFamily="34" charset="0"/>
                <a:sym typeface="Nunito Light"/>
              </a:rPr>
              <a:t> taxis: </a:t>
            </a:r>
            <a:r>
              <a:rPr lang="es-ES" sz="1100" dirty="0">
                <a:solidFill>
                  <a:schemeClr val="tx1"/>
                </a:solidFill>
                <a:latin typeface="+mn-lt"/>
                <a:ea typeface="Nunito Light"/>
                <a:cs typeface="Arial" panose="020B0604020202020204" pitchFamily="34" charset="0"/>
                <a:sym typeface="Nunito Light"/>
              </a:rPr>
              <a:t>Future taxi drivers are </a:t>
            </a:r>
            <a:r>
              <a:rPr lang="es-ES" sz="1100" dirty="0" err="1">
                <a:solidFill>
                  <a:schemeClr val="tx1"/>
                </a:solidFill>
                <a:latin typeface="+mn-lt"/>
                <a:ea typeface="Nunito Light"/>
                <a:cs typeface="Arial" panose="020B0604020202020204" pitchFamily="34" charset="0"/>
                <a:sym typeface="Nunito Light"/>
              </a:rPr>
              <a:t>going</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to</a:t>
            </a:r>
            <a:r>
              <a:rPr lang="es-ES" sz="1100" dirty="0">
                <a:solidFill>
                  <a:schemeClr val="tx1"/>
                </a:solidFill>
                <a:latin typeface="+mn-lt"/>
                <a:ea typeface="Nunito Light"/>
                <a:cs typeface="Arial" panose="020B0604020202020204" pitchFamily="34" charset="0"/>
                <a:sym typeface="Nunito Light"/>
              </a:rPr>
              <a:t> be </a:t>
            </a:r>
            <a:r>
              <a:rPr lang="es-ES" sz="1100" dirty="0" err="1">
                <a:solidFill>
                  <a:schemeClr val="tx1"/>
                </a:solidFill>
                <a:latin typeface="+mn-lt"/>
                <a:ea typeface="Nunito Light"/>
                <a:cs typeface="Arial" panose="020B0604020202020204" pitchFamily="34" charset="0"/>
                <a:sym typeface="Nunito Light"/>
              </a:rPr>
              <a:t>obligued</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to</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pass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exams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to</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obtain</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the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Flying</a:t>
            </a:r>
            <a:r>
              <a:rPr lang="es-ES" sz="1100" dirty="0">
                <a:solidFill>
                  <a:schemeClr val="tx1"/>
                </a:solidFill>
                <a:latin typeface="+mn-lt"/>
                <a:ea typeface="Nunito Light"/>
                <a:cs typeface="Arial" panose="020B0604020202020204" pitchFamily="34" charset="0"/>
                <a:sym typeface="Nunito Light"/>
              </a:rPr>
              <a:t> Taxis </a:t>
            </a:r>
            <a:r>
              <a:rPr lang="es-ES" sz="1100" dirty="0" err="1">
                <a:solidFill>
                  <a:schemeClr val="tx1"/>
                </a:solidFill>
                <a:latin typeface="+mn-lt"/>
                <a:ea typeface="Nunito Light"/>
                <a:cs typeface="Arial" panose="020B0604020202020204" pitchFamily="34" charset="0"/>
                <a:sym typeface="Nunito Light"/>
              </a:rPr>
              <a:t>Licence</a:t>
            </a:r>
            <a:r>
              <a:rPr lang="es-ES" sz="1100" dirty="0">
                <a:solidFill>
                  <a:schemeClr val="tx1"/>
                </a:solidFill>
                <a:latin typeface="+mn-lt"/>
                <a:ea typeface="Nunito Light"/>
                <a:cs typeface="Arial" panose="020B0604020202020204" pitchFamily="34" charset="0"/>
                <a:sym typeface="Nunito Light"/>
              </a:rPr>
              <a:t>. </a:t>
            </a:r>
          </a:p>
          <a:p>
            <a:pPr marL="114300" algn="l">
              <a:buClrTx/>
              <a:buSzPts val="1800"/>
            </a:pPr>
            <a:r>
              <a:rPr lang="es-ES" sz="1100" dirty="0" err="1">
                <a:solidFill>
                  <a:schemeClr val="tx1"/>
                </a:solidFill>
                <a:latin typeface="+mn-lt"/>
                <a:ea typeface="Nunito Light"/>
                <a:cs typeface="Arial" panose="020B0604020202020204" pitchFamily="34" charset="0"/>
                <a:sym typeface="Nunito Light"/>
              </a:rPr>
              <a:t>This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Licence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will</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need</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to</a:t>
            </a:r>
            <a:r>
              <a:rPr lang="es-ES" sz="1100" dirty="0">
                <a:solidFill>
                  <a:schemeClr val="tx1"/>
                </a:solidFill>
                <a:latin typeface="+mn-lt"/>
                <a:ea typeface="Nunito Light"/>
                <a:cs typeface="Arial" panose="020B0604020202020204" pitchFamily="34" charset="0"/>
                <a:sym typeface="Nunito Light"/>
              </a:rPr>
              <a:t> be </a:t>
            </a:r>
            <a:r>
              <a:rPr lang="es-ES" sz="1100" dirty="0" err="1">
                <a:solidFill>
                  <a:schemeClr val="tx1"/>
                </a:solidFill>
                <a:latin typeface="+mn-lt"/>
                <a:ea typeface="Nunito Light"/>
                <a:cs typeface="Arial" panose="020B0604020202020204" pitchFamily="34" charset="0"/>
                <a:sym typeface="Nunito Light"/>
              </a:rPr>
              <a:t>renewed</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by</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qualifications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exams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yearly</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to</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allow</a:t>
            </a:r>
            <a:r>
              <a:rPr lang="es-ES" sz="1100" dirty="0">
                <a:solidFill>
                  <a:schemeClr val="tx1"/>
                </a:solidFill>
                <a:latin typeface="+mn-lt"/>
                <a:ea typeface="Nunito Light"/>
                <a:cs typeface="Arial" panose="020B0604020202020204" pitchFamily="34" charset="0"/>
                <a:sym typeface="Nunito Light"/>
              </a:rPr>
              <a:t> taxi driver </a:t>
            </a:r>
            <a:r>
              <a:rPr lang="es-ES" sz="1100" dirty="0" err="1">
                <a:solidFill>
                  <a:schemeClr val="tx1"/>
                </a:solidFill>
                <a:latin typeface="+mn-lt"/>
                <a:ea typeface="Nunito Light"/>
                <a:cs typeface="Arial" panose="020B0604020202020204" pitchFamily="34" charset="0"/>
                <a:sym typeface="Nunito Light"/>
              </a:rPr>
              <a:t>to</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perform</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his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activity</a:t>
            </a:r>
            <a:r>
              <a:rPr lang="es-ES" sz="1100" dirty="0">
                <a:solidFill>
                  <a:schemeClr val="tx1"/>
                </a:solidFill>
                <a:latin typeface="+mn-lt"/>
                <a:ea typeface="Nunito Light"/>
                <a:cs typeface="Arial" panose="020B0604020202020204" pitchFamily="34" charset="0"/>
                <a:sym typeface="Nunito Light"/>
              </a:rPr>
              <a:t>.</a:t>
            </a:r>
          </a:p>
          <a:p>
            <a:pPr marL="114300" algn="l">
              <a:buClrTx/>
              <a:buSzPts val="1800"/>
            </a:pP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r>
              <a:rPr lang="es-ES" sz="1200" b="1" dirty="0">
                <a:solidFill>
                  <a:schemeClr val="tx1"/>
                </a:solidFill>
                <a:latin typeface="+mn-lt"/>
                <a:ea typeface="Nunito Light"/>
                <a:cs typeface="Arial" panose="020B0604020202020204" pitchFamily="34" charset="0"/>
                <a:sym typeface="Nunito Light"/>
              </a:rPr>
              <a:t>* </a:t>
            </a:r>
            <a:r>
              <a:rPr lang="es-ES" sz="1200" b="1" dirty="0" err="1">
                <a:solidFill>
                  <a:schemeClr val="tx1"/>
                </a:solidFill>
                <a:latin typeface="+mn-lt"/>
                <a:ea typeface="Nunito Light"/>
                <a:cs typeface="Arial" panose="020B0604020202020204" pitchFamily="34" charset="0"/>
                <a:sym typeface="Nunito Light"/>
              </a:rPr>
              <a:t>Involved</a:t>
            </a:r>
            <a:r>
              <a:rPr lang="es-ES" sz="1200" b="1" dirty="0">
                <a:solidFill>
                  <a:schemeClr val="tx1"/>
                </a:solidFill>
                <a:latin typeface="+mn-lt"/>
                <a:ea typeface="Nunito Light"/>
                <a:cs typeface="Arial" panose="020B0604020202020204" pitchFamily="34" charset="0"/>
                <a:sym typeface="Nunito Light"/>
              </a:rPr>
              <a:t> </a:t>
            </a:r>
            <a:r>
              <a:rPr lang="es-ES" sz="1200" b="1" dirty="0" err="1">
                <a:solidFill>
                  <a:schemeClr val="tx1"/>
                </a:solidFill>
                <a:latin typeface="+mn-lt"/>
                <a:ea typeface="Nunito Light"/>
                <a:cs typeface="Arial" panose="020B0604020202020204" pitchFamily="34" charset="0"/>
                <a:sym typeface="Nunito Light"/>
              </a:rPr>
              <a:t>Risks</a:t>
            </a:r>
            <a:r>
              <a:rPr lang="es-ES" sz="1200" b="1"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For</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these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risks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above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mentioned</a:t>
            </a:r>
            <a:r>
              <a:rPr lang="es-ES" sz="1100" dirty="0">
                <a:solidFill>
                  <a:schemeClr val="tx1"/>
                </a:solidFill>
                <a:latin typeface="+mn-lt"/>
                <a:ea typeface="Nunito Light"/>
                <a:cs typeface="Arial" panose="020B0604020202020204" pitchFamily="34" charset="0"/>
                <a:sym typeface="Nunito Light"/>
              </a:rPr>
              <a:t>, and </a:t>
            </a:r>
            <a:r>
              <a:rPr lang="es-ES" sz="1100" dirty="0" err="1">
                <a:solidFill>
                  <a:schemeClr val="tx1"/>
                </a:solidFill>
                <a:latin typeface="+mn-lt"/>
                <a:ea typeface="Nunito Light"/>
                <a:cs typeface="Arial" panose="020B0604020202020204" pitchFamily="34" charset="0"/>
                <a:sym typeface="Nunito Light"/>
              </a:rPr>
              <a:t>future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ones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unknown</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currently</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Flyber</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guarantees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the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most</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accurate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examination</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of</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them</a:t>
            </a:r>
            <a:r>
              <a:rPr lang="es-ES" sz="1100" dirty="0">
                <a:solidFill>
                  <a:schemeClr val="tx1"/>
                </a:solidFill>
                <a:latin typeface="+mn-lt"/>
                <a:ea typeface="Nunito Light"/>
                <a:cs typeface="Arial" panose="020B0604020202020204" pitchFamily="34" charset="0"/>
                <a:sym typeface="Nunito Light"/>
              </a:rPr>
              <a:t>, and </a:t>
            </a:r>
            <a:r>
              <a:rPr lang="es-ES" sz="1100" dirty="0" err="1">
                <a:solidFill>
                  <a:schemeClr val="tx1"/>
                </a:solidFill>
                <a:latin typeface="+mn-lt"/>
                <a:ea typeface="Nunito Light"/>
                <a:cs typeface="Arial" panose="020B0604020202020204" pitchFamily="34" charset="0"/>
                <a:sym typeface="Nunito Light"/>
              </a:rPr>
              <a:t>assures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to</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find</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the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earliest</a:t>
            </a:r>
            <a:r>
              <a:rPr lang="es-ES" sz="1100" dirty="0">
                <a:solidFill>
                  <a:schemeClr val="tx1"/>
                </a:solidFill>
                <a:latin typeface="+mn-lt"/>
                <a:ea typeface="Nunito Light"/>
                <a:cs typeface="Arial" panose="020B0604020202020204" pitchFamily="34" charset="0"/>
                <a:sym typeface="Nunito Light"/>
              </a:rPr>
              <a:t> and </a:t>
            </a:r>
            <a:r>
              <a:rPr lang="es-ES" sz="1100" dirty="0" err="1">
                <a:solidFill>
                  <a:schemeClr val="tx1"/>
                </a:solidFill>
                <a:latin typeface="+mn-lt"/>
                <a:ea typeface="Nunito Light"/>
                <a:cs typeface="Arial" panose="020B0604020202020204" pitchFamily="34" charset="0"/>
                <a:sym typeface="Nunito Light"/>
              </a:rPr>
              <a:t>safest</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solution</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to</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them</a:t>
            </a:r>
            <a:r>
              <a:rPr lang="es-ES" sz="1100" dirty="0">
                <a:solidFill>
                  <a:schemeClr val="tx1"/>
                </a:solidFill>
                <a:latin typeface="+mn-lt"/>
                <a:ea typeface="Nunito Light"/>
                <a:cs typeface="Arial" panose="020B0604020202020204" pitchFamily="34" charset="0"/>
                <a:sym typeface="Nunito Light"/>
              </a:rPr>
              <a:t>.</a:t>
            </a:r>
          </a:p>
          <a:p>
            <a:pPr marL="114300" algn="l">
              <a:buClrTx/>
              <a:buSzPts val="1800"/>
            </a:pPr>
            <a:endParaRPr lang="es-ES" sz="1100" dirty="0">
              <a:solidFill>
                <a:schemeClr val="tx1"/>
              </a:solidFill>
              <a:latin typeface="+mn-lt"/>
              <a:ea typeface="Nunito Light"/>
              <a:cs typeface="Arial" panose="020B0604020202020204" pitchFamily="34" charset="0"/>
              <a:sym typeface="Nunito Light"/>
            </a:endParaRPr>
          </a:p>
          <a:p>
            <a:pPr marL="285750" indent="-171450" algn="l">
              <a:buClrTx/>
              <a:buSzPts val="1800"/>
              <a:buFont typeface="Arial" panose="020B0604020202020204" pitchFamily="34" charset="0"/>
              <a:buChar char="•"/>
            </a:pPr>
            <a:r>
              <a:rPr lang="es-ES" sz="1200" b="1" dirty="0" err="1">
                <a:solidFill>
                  <a:schemeClr val="tx1"/>
                </a:solidFill>
                <a:latin typeface="+mn-lt"/>
                <a:ea typeface="Nunito Light"/>
                <a:cs typeface="Arial" panose="020B0604020202020204" pitchFamily="34" charset="0"/>
                <a:sym typeface="Nunito Light"/>
              </a:rPr>
              <a:t>Stakeholder</a:t>
            </a:r>
            <a:r>
              <a:rPr lang="es-ES" sz="1200" b="1" dirty="0">
                <a:solidFill>
                  <a:schemeClr val="tx1"/>
                </a:solidFill>
                <a:latin typeface="+mn-lt"/>
                <a:ea typeface="Nunito Light"/>
                <a:cs typeface="Arial" panose="020B0604020202020204" pitchFamily="34" charset="0"/>
                <a:sym typeface="Nunito Light"/>
              </a:rPr>
              <a:t> </a:t>
            </a:r>
            <a:r>
              <a:rPr lang="es-ES" sz="1200" b="1" dirty="0" err="1">
                <a:solidFill>
                  <a:schemeClr val="tx1"/>
                </a:solidFill>
                <a:latin typeface="+mn-lt"/>
                <a:ea typeface="Nunito Light"/>
                <a:cs typeface="Arial" panose="020B0604020202020204" pitchFamily="34" charset="0"/>
                <a:sym typeface="Nunito Light"/>
              </a:rPr>
              <a:t>Teams</a:t>
            </a:r>
            <a:r>
              <a:rPr lang="es-ES" sz="1200" b="1"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Flyber</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is</a:t>
            </a:r>
            <a:r>
              <a:rPr lang="es-ES" sz="1100" dirty="0">
                <a:solidFill>
                  <a:schemeClr val="tx1"/>
                </a:solidFill>
                <a:latin typeface="+mn-lt"/>
                <a:ea typeface="Nunito Light"/>
                <a:cs typeface="Arial" panose="020B0604020202020204" pitchFamily="34" charset="0"/>
                <a:sym typeface="Nunito Light"/>
              </a:rPr>
              <a:t> so </a:t>
            </a:r>
            <a:r>
              <a:rPr lang="es-ES" sz="1100" dirty="0" err="1">
                <a:solidFill>
                  <a:schemeClr val="tx1"/>
                </a:solidFill>
                <a:latin typeface="+mn-lt"/>
                <a:ea typeface="Nunito Light"/>
                <a:cs typeface="Arial" panose="020B0604020202020204" pitchFamily="34" charset="0"/>
                <a:sym typeface="Nunito Light"/>
              </a:rPr>
              <a:t>proud</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of</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counting</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with</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the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next</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professional</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assistance</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teams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among</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its</a:t>
            </a:r>
            <a:r>
              <a:rPr lang="es-ES" sz="1100" dirty="0">
                <a:solidFill>
                  <a:schemeClr val="tx1"/>
                </a:solidFill>
                <a:latin typeface="+mn-lt"/>
                <a:ea typeface="Nunito Light"/>
                <a:cs typeface="Arial" panose="020B0604020202020204" pitchFamily="34" charset="0"/>
                <a:sym typeface="Nunito Light"/>
              </a:rPr>
              <a:t> staff:</a:t>
            </a:r>
          </a:p>
          <a:p>
            <a:pPr marL="114300" algn="l">
              <a:buClrTx/>
              <a:buSzPts val="1800"/>
            </a:pP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r>
              <a:rPr lang="es-ES" sz="1100" dirty="0">
                <a:solidFill>
                  <a:schemeClr val="tx1"/>
                </a:solidFill>
                <a:latin typeface="+mn-lt"/>
                <a:ea typeface="Nunito Light"/>
                <a:cs typeface="Arial" panose="020B0604020202020204" pitchFamily="34" charset="0"/>
                <a:sym typeface="Nunito Light"/>
              </a:rPr>
              <a:t>                                          - </a:t>
            </a:r>
            <a:r>
              <a:rPr lang="es-ES" sz="1100" dirty="0" err="1">
                <a:solidFill>
                  <a:schemeClr val="tx1"/>
                </a:solidFill>
                <a:latin typeface="+mn-lt"/>
                <a:ea typeface="Nunito Light"/>
                <a:cs typeface="Arial" panose="020B0604020202020204" pitchFamily="34" charset="0"/>
                <a:sym typeface="Nunito Light"/>
              </a:rPr>
              <a:t>Mechanical</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equipment</a:t>
            </a: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r>
              <a:rPr lang="es-ES" sz="1100" dirty="0">
                <a:solidFill>
                  <a:schemeClr val="tx1"/>
                </a:solidFill>
                <a:latin typeface="+mn-lt"/>
                <a:ea typeface="Nunito Light"/>
                <a:cs typeface="Arial" panose="020B0604020202020204" pitchFamily="34" charset="0"/>
                <a:sym typeface="Nunito Light"/>
              </a:rPr>
              <a:t>                                          - </a:t>
            </a:r>
            <a:r>
              <a:rPr lang="es-ES" sz="1100" dirty="0" err="1">
                <a:solidFill>
                  <a:schemeClr val="tx1"/>
                </a:solidFill>
                <a:latin typeface="+mn-lt"/>
                <a:ea typeface="Nunito Light"/>
                <a:cs typeface="Arial" panose="020B0604020202020204" pitchFamily="34" charset="0"/>
                <a:sym typeface="Nunito Light"/>
              </a:rPr>
              <a:t>Traffic</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observers</a:t>
            </a: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r>
              <a:rPr lang="es-ES" sz="1100" dirty="0">
                <a:solidFill>
                  <a:schemeClr val="tx1"/>
                </a:solidFill>
                <a:latin typeface="+mn-lt"/>
                <a:ea typeface="Nunito Light"/>
                <a:cs typeface="Arial" panose="020B0604020202020204" pitchFamily="34" charset="0"/>
                <a:sym typeface="Nunito Light"/>
              </a:rPr>
              <a:t>                                          - </a:t>
            </a:r>
            <a:r>
              <a:rPr lang="es-ES" sz="1100" dirty="0" err="1">
                <a:solidFill>
                  <a:schemeClr val="tx1"/>
                </a:solidFill>
                <a:latin typeface="+mn-lt"/>
                <a:ea typeface="Nunito Light"/>
                <a:cs typeface="Arial" panose="020B0604020202020204" pitchFamily="34" charset="0"/>
                <a:sym typeface="Nunito Light"/>
              </a:rPr>
              <a:t>Customers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assistance</a:t>
            </a: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r>
              <a:rPr lang="es-ES" sz="1100" dirty="0">
                <a:solidFill>
                  <a:schemeClr val="tx1"/>
                </a:solidFill>
                <a:latin typeface="+mn-lt"/>
                <a:ea typeface="Nunito Light"/>
                <a:cs typeface="Arial" panose="020B0604020202020204" pitchFamily="34" charset="0"/>
                <a:sym typeface="Nunito Light"/>
              </a:rPr>
              <a:t>                                          - </a:t>
            </a:r>
            <a:r>
              <a:rPr lang="es-ES" sz="1100" dirty="0" err="1">
                <a:solidFill>
                  <a:schemeClr val="tx1"/>
                </a:solidFill>
                <a:latin typeface="+mn-lt"/>
                <a:ea typeface="Nunito Light"/>
                <a:cs typeface="Arial" panose="020B0604020202020204" pitchFamily="34" charset="0"/>
                <a:sym typeface="Nunito Light"/>
              </a:rPr>
              <a:t>Customers</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lawyers</a:t>
            </a: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r>
              <a:rPr lang="es-ES" sz="1100" dirty="0">
                <a:solidFill>
                  <a:schemeClr val="tx1"/>
                </a:solidFill>
                <a:latin typeface="+mn-lt"/>
                <a:ea typeface="Nunito Light"/>
                <a:cs typeface="Arial" panose="020B0604020202020204" pitchFamily="34" charset="0"/>
                <a:sym typeface="Nunito Light"/>
              </a:rPr>
              <a:t>                                          - </a:t>
            </a:r>
            <a:r>
              <a:rPr lang="es-ES" sz="1100" dirty="0" err="1">
                <a:solidFill>
                  <a:schemeClr val="tx1"/>
                </a:solidFill>
                <a:latin typeface="+mn-lt"/>
                <a:ea typeface="Nunito Light"/>
                <a:cs typeface="Arial" panose="020B0604020202020204" pitchFamily="34" charset="0"/>
                <a:sym typeface="Nunito Light"/>
              </a:rPr>
              <a:t>Health</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caregivers</a:t>
            </a: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r>
              <a:rPr lang="es-ES" sz="1100" dirty="0">
                <a:solidFill>
                  <a:schemeClr val="tx1"/>
                </a:solidFill>
                <a:latin typeface="+mn-lt"/>
                <a:ea typeface="Nunito Light"/>
                <a:cs typeface="Arial" panose="020B0604020202020204" pitchFamily="34" charset="0"/>
                <a:sym typeface="Nunito Light"/>
              </a:rPr>
              <a:t>                                          - Driver </a:t>
            </a:r>
            <a:r>
              <a:rPr lang="es-ES" sz="1100" dirty="0" err="1">
                <a:solidFill>
                  <a:schemeClr val="tx1"/>
                </a:solidFill>
                <a:latin typeface="+mn-lt"/>
                <a:ea typeface="Nunito Light"/>
                <a:cs typeface="Arial" panose="020B0604020202020204" pitchFamily="34" charset="0"/>
                <a:sym typeface="Nunito Light"/>
              </a:rPr>
              <a:t>learning</a:t>
            </a:r>
            <a:r>
              <a:rPr lang="es-ES" sz="1100" dirty="0">
                <a:solidFill>
                  <a:schemeClr val="tx1"/>
                </a:solidFill>
                <a:latin typeface="+mn-lt"/>
                <a:ea typeface="Nunito Light"/>
                <a:cs typeface="Arial" panose="020B0604020202020204" pitchFamily="34" charset="0"/>
                <a:sym typeface="Nunito Light"/>
              </a:rPr>
              <a:t> </a:t>
            </a:r>
            <a:r>
              <a:rPr lang="es-ES" sz="1100" dirty="0" err="1">
                <a:solidFill>
                  <a:schemeClr val="tx1"/>
                </a:solidFill>
                <a:latin typeface="+mn-lt"/>
                <a:ea typeface="Nunito Light"/>
                <a:cs typeface="Arial" panose="020B0604020202020204" pitchFamily="34" charset="0"/>
                <a:sym typeface="Nunito Light"/>
              </a:rPr>
              <a:t>classroom</a:t>
            </a: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r>
              <a:rPr lang="es-ES" sz="1100" dirty="0">
                <a:solidFill>
                  <a:schemeClr val="tx1"/>
                </a:solidFill>
                <a:latin typeface="+mn-lt"/>
                <a:ea typeface="Nunito Light"/>
                <a:cs typeface="Arial" panose="020B0604020202020204" pitchFamily="34" charset="0"/>
                <a:sym typeface="Nunito Light"/>
              </a:rPr>
              <a:t>                                          - </a:t>
            </a:r>
            <a:r>
              <a:rPr lang="es-ES" sz="1100" dirty="0" err="1">
                <a:solidFill>
                  <a:schemeClr val="tx1"/>
                </a:solidFill>
                <a:latin typeface="+mn-lt"/>
                <a:ea typeface="Nunito Light"/>
                <a:cs typeface="Arial" panose="020B0604020202020204" pitchFamily="34" charset="0"/>
                <a:sym typeface="Nunito Light"/>
              </a:rPr>
              <a:t>Meteorologists</a:t>
            </a: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r>
              <a:rPr lang="es-ES" sz="1100" dirty="0">
                <a:solidFill>
                  <a:schemeClr val="tx1"/>
                </a:solidFill>
                <a:latin typeface="+mn-lt"/>
                <a:ea typeface="Nunito Light"/>
                <a:cs typeface="Arial" panose="020B0604020202020204" pitchFamily="34" charset="0"/>
                <a:sym typeface="Nunito Light"/>
              </a:rPr>
              <a:t>                                          - Smart City </a:t>
            </a:r>
            <a:r>
              <a:rPr lang="es-ES" sz="1100" dirty="0" err="1">
                <a:solidFill>
                  <a:schemeClr val="tx1"/>
                </a:solidFill>
                <a:latin typeface="+mn-lt"/>
                <a:ea typeface="Nunito Light"/>
                <a:cs typeface="Arial" panose="020B0604020202020204" pitchFamily="34" charset="0"/>
                <a:sym typeface="Nunito Light"/>
              </a:rPr>
              <a:t>experts</a:t>
            </a: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r>
              <a:rPr lang="es-ES" sz="1100" dirty="0">
                <a:solidFill>
                  <a:schemeClr val="tx1"/>
                </a:solidFill>
                <a:latin typeface="+mn-lt"/>
                <a:ea typeface="Nunito Light"/>
                <a:cs typeface="Arial" panose="020B0604020202020204" pitchFamily="34" charset="0"/>
                <a:sym typeface="Nunito Light"/>
              </a:rPr>
              <a:t>                                           </a:t>
            </a:r>
          </a:p>
          <a:p>
            <a:pPr marL="114300" algn="l">
              <a:buClrTx/>
              <a:buSzPts val="1800"/>
            </a:pP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endParaRPr lang="es-ES" sz="1100" dirty="0">
              <a:solidFill>
                <a:schemeClr val="tx1"/>
              </a:solidFill>
              <a:latin typeface="+mn-lt"/>
              <a:ea typeface="Nunito Light"/>
              <a:cs typeface="Arial" panose="020B0604020202020204" pitchFamily="34" charset="0"/>
              <a:sym typeface="Nunito Light"/>
            </a:endParaRPr>
          </a:p>
          <a:p>
            <a:pPr marL="285750" indent="-171450" algn="l">
              <a:buClrTx/>
              <a:buSzPts val="1800"/>
              <a:buFont typeface="Arial" panose="020B0604020202020204" pitchFamily="34" charset="0"/>
              <a:buChar char="•"/>
            </a:pP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endParaRPr lang="es-ES" sz="1100" dirty="0">
              <a:solidFill>
                <a:schemeClr val="tx1"/>
              </a:solidFill>
              <a:latin typeface="+mn-lt"/>
              <a:ea typeface="Nunito Light"/>
              <a:cs typeface="Arial" panose="020B0604020202020204" pitchFamily="34" charset="0"/>
              <a:sym typeface="Nunito Light"/>
            </a:endParaRPr>
          </a:p>
          <a:p>
            <a:pPr marL="114300" algn="l">
              <a:buClrTx/>
              <a:buSzPts val="1800"/>
            </a:pPr>
            <a:endParaRPr lang="es-ES" sz="1400" dirty="0">
              <a:solidFill>
                <a:schemeClr val="tx1"/>
              </a:solidFill>
              <a:latin typeface="Arial" panose="020B0604020202020204" pitchFamily="34" charset="0"/>
              <a:ea typeface="Nunito Light"/>
              <a:cs typeface="Arial" panose="020B0604020202020204" pitchFamily="34" charset="0"/>
              <a:sym typeface="Nunito Light"/>
            </a:endParaRPr>
          </a:p>
        </p:txBody>
      </p:sp>
    </p:spTree>
    <p:extLst>
      <p:ext uri="{BB962C8B-B14F-4D97-AF65-F5344CB8AC3E}">
        <p14:creationId xmlns:p14="http://schemas.microsoft.com/office/powerpoint/2010/main" val="2940079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94"/>
        <p:cNvGrpSpPr/>
        <p:nvPr/>
      </p:nvGrpSpPr>
      <p:grpSpPr>
        <a:xfrm>
          <a:off x="0" y="0"/>
          <a:ext cx="0" cy="0"/>
          <a:chOff x="0" y="0"/>
          <a:chExt cx="0" cy="0"/>
        </a:xfrm>
      </p:grpSpPr>
      <p:sp>
        <p:nvSpPr>
          <p:cNvPr id="295" name="Google Shape;295;p5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96" name="Google Shape;296;p58"/>
          <p:cNvSpPr txBox="1">
            <a:spLocks noGrp="1"/>
          </p:cNvSpPr>
          <p:nvPr>
            <p:ph type="ctrTitle"/>
          </p:nvPr>
        </p:nvSpPr>
        <p:spPr>
          <a:xfrm>
            <a:off x="312126" y="989135"/>
            <a:ext cx="7746023" cy="2571750"/>
          </a:xfrm>
          <a:prstGeom prst="rect">
            <a:avLst/>
          </a:prstGeom>
          <a:ln>
            <a:solidFill>
              <a:schemeClr val="tx1"/>
            </a:solidFill>
          </a:ln>
        </p:spPr>
        <p:txBody>
          <a:bodyPr spcFirstLastPara="1" wrap="square" lIns="91425" tIns="91425" rIns="91425" bIns="91425" anchor="t" anchorCtr="0">
            <a:noAutofit/>
          </a:bodyPr>
          <a:lstStyle/>
          <a:p>
            <a:pPr lvl="0" algn="l">
              <a:lnSpc>
                <a:spcPct val="107000"/>
              </a:lnSpc>
              <a:spcAft>
                <a:spcPts val="800"/>
              </a:spcAft>
              <a:buSzPts val="1000"/>
              <a:tabLst>
                <a:tab pos="457200" algn="l"/>
              </a:tabLst>
            </a:pPr>
            <a:r>
              <a:rPr lang="es-ES" sz="1200" b="1"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Pain</a:t>
            </a:r>
            <a:r>
              <a:rPr lang="es-ES" sz="1200" b="1"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b="1"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points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What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are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existing</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issues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and/</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or</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pain</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points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that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they</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are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facing</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a:t>
            </a:r>
            <a:br>
              <a:rPr lang="es-ES" sz="1200" dirty="0">
                <a:solidFill>
                  <a:srgbClr val="4F4F4F"/>
                </a:solidFill>
                <a:effectLst/>
                <a:latin typeface="Calibri" panose="020F0502020204030204" pitchFamily="34" charset="0"/>
                <a:ea typeface="Calibri" panose="020F0502020204030204" pitchFamily="34" charset="0"/>
                <a:cs typeface="Times New Roman" panose="02020603050405020304" pitchFamily="18" charset="0"/>
              </a:rPr>
            </a:br>
            <a:r>
              <a:rPr lang="es-ES" sz="1200" b="1"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Target </a:t>
            </a:r>
            <a:r>
              <a:rPr lang="es-ES" sz="1200" b="1"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users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 Who are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users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that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you</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are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targeting</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to</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service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build</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products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for</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a:t>
            </a:r>
            <a:br>
              <a:rPr lang="es-ES" sz="1200" dirty="0">
                <a:solidFill>
                  <a:srgbClr val="4F4F4F"/>
                </a:solidFill>
                <a:effectLst/>
                <a:latin typeface="Calibri" panose="020F0502020204030204" pitchFamily="34" charset="0"/>
                <a:ea typeface="Calibri" panose="020F0502020204030204" pitchFamily="34" charset="0"/>
                <a:cs typeface="Times New Roman" panose="02020603050405020304" pitchFamily="18" charset="0"/>
              </a:rPr>
            </a:br>
            <a:r>
              <a:rPr lang="es-ES" sz="1200" b="1"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User</a:t>
            </a:r>
            <a:r>
              <a:rPr lang="es-ES" sz="1200" b="1"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b="1"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impact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What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is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potential</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impact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of</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these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proposed</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solutions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to</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solve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users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pain</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a:t>
            </a:r>
            <a:br>
              <a:rPr lang="es-ES" sz="1200" dirty="0">
                <a:solidFill>
                  <a:srgbClr val="4F4F4F"/>
                </a:solidFill>
                <a:effectLst/>
                <a:latin typeface="Calibri" panose="020F0502020204030204" pitchFamily="34" charset="0"/>
                <a:ea typeface="Calibri" panose="020F0502020204030204" pitchFamily="34" charset="0"/>
                <a:cs typeface="Times New Roman" panose="02020603050405020304" pitchFamily="18" charset="0"/>
              </a:rPr>
            </a:br>
            <a:r>
              <a:rPr lang="es-ES" sz="1200" b="1"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Market</a:t>
            </a:r>
            <a:r>
              <a:rPr lang="es-ES" sz="1200" b="1"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b="1"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impact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How</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does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proposed</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solutions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fit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in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with</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existing</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solutions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in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market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How</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do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you</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expect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proposed</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solutions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to</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shift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or</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alter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market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For</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publically</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accessible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context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general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market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trends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Bond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Capital’s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Mary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Meeker’s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anual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is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an</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excellent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resource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a:t>
            </a:r>
            <a:br>
              <a:rPr lang="es-ES" sz="1200" dirty="0">
                <a:solidFill>
                  <a:srgbClr val="4F4F4F"/>
                </a:solidFill>
                <a:effectLst/>
                <a:latin typeface="Calibri" panose="020F0502020204030204" pitchFamily="34" charset="0"/>
                <a:ea typeface="Calibri" panose="020F0502020204030204" pitchFamily="34" charset="0"/>
                <a:cs typeface="Times New Roman" panose="02020603050405020304" pitchFamily="18" charset="0"/>
              </a:rPr>
            </a:br>
            <a:r>
              <a:rPr lang="es-ES" sz="1200" b="1"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Business </a:t>
            </a:r>
            <a:r>
              <a:rPr lang="es-ES" sz="1200" b="1"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impact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What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is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potential</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impact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of</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these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proposed</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solutions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to</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bottom</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line in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terms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of</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revenue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user</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acquisition</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&amp;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user</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retention</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a:t>
            </a:r>
            <a:br>
              <a:rPr lang="es-ES" sz="1200" dirty="0">
                <a:solidFill>
                  <a:srgbClr val="4F4F4F"/>
                </a:solidFill>
                <a:effectLst/>
                <a:latin typeface="Calibri" panose="020F0502020204030204" pitchFamily="34" charset="0"/>
                <a:ea typeface="Calibri" panose="020F0502020204030204" pitchFamily="34" charset="0"/>
                <a:cs typeface="Times New Roman" panose="02020603050405020304" pitchFamily="18" charset="0"/>
              </a:rPr>
            </a:br>
            <a:r>
              <a:rPr lang="es-ES" sz="1200" b="1"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Solutions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What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are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some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of</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proposed</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solutions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to</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alleviate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or</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solve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pain</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points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we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called</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out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This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includes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the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high-level</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features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you’ll</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be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building</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Also</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do be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sure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to</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call</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out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what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features</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we</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will</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not</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 be </a:t>
            </a:r>
            <a:r>
              <a:rPr lang="es-ES" sz="1200" dirty="0" err="1">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building</a:t>
            </a:r>
            <a:r>
              <a:rPr lang="es-ES" sz="1200" dirty="0">
                <a:solidFill>
                  <a:srgbClr val="4F4F4F"/>
                </a:solidFill>
                <a:effectLst/>
                <a:latin typeface="Open Sans" panose="020B0606030504020204" pitchFamily="34" charset="0"/>
                <a:ea typeface="Calibri" panose="020F0502020204030204" pitchFamily="34" charset="0"/>
                <a:cs typeface="Times New Roman" panose="02020603050405020304" pitchFamily="18" charset="0"/>
              </a:rPr>
              <a:t>.</a:t>
            </a:r>
            <a:br>
              <a:rPr lang="es-ES" sz="1200" dirty="0">
                <a:solidFill>
                  <a:srgbClr val="4F4F4F"/>
                </a:solidFill>
                <a:effectLst/>
                <a:latin typeface="Calibri" panose="020F0502020204030204" pitchFamily="34" charset="0"/>
                <a:ea typeface="Calibri" panose="020F0502020204030204" pitchFamily="34" charset="0"/>
                <a:cs typeface="Times New Roman" panose="02020603050405020304" pitchFamily="18" charset="0"/>
              </a:rPr>
            </a:br>
            <a:r>
              <a:rPr lang="es-ES" sz="1800" dirty="0">
                <a:effectLst/>
                <a:latin typeface="Calibri" panose="020F0502020204030204" pitchFamily="34" charset="0"/>
                <a:ea typeface="Calibri" panose="020F0502020204030204" pitchFamily="34" charset="0"/>
                <a:cs typeface="Times New Roman" panose="02020603050405020304" pitchFamily="18" charset="0"/>
              </a:rPr>
              <a:t> </a:t>
            </a:r>
            <a:br>
              <a:rPr lang="es-ES" sz="1800" dirty="0">
                <a:effectLst/>
                <a:latin typeface="Calibri" panose="020F0502020204030204" pitchFamily="34" charset="0"/>
                <a:ea typeface="Calibri" panose="020F0502020204030204" pitchFamily="34" charset="0"/>
                <a:cs typeface="Times New Roman" panose="02020603050405020304" pitchFamily="18" charset="0"/>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2;p43">
            <a:extLst>
              <a:ext uri="{FF2B5EF4-FFF2-40B4-BE49-F238E27FC236}">
                <a16:creationId xmlns:a16="http://schemas.microsoft.com/office/drawing/2014/main" id="{FBA5AFC2-6230-4214-8085-615CFB68B57C}"/>
              </a:ext>
            </a:extLst>
          </p:cNvPr>
          <p:cNvSpPr txBox="1">
            <a:spLocks/>
          </p:cNvSpPr>
          <p:nvPr/>
        </p:nvSpPr>
        <p:spPr>
          <a:xfrm>
            <a:off x="262049" y="177875"/>
            <a:ext cx="8454354" cy="59837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s-ES" sz="2400" dirty="0" err="1">
                <a:solidFill>
                  <a:schemeClr val="accent6">
                    <a:lumMod val="40000"/>
                    <a:lumOff val="60000"/>
                  </a:schemeClr>
                </a:solidFill>
                <a:latin typeface="Nunito Light"/>
                <a:ea typeface="Nunito Light"/>
                <a:cs typeface="Nunito Light"/>
                <a:sym typeface="Nunito Light"/>
              </a:rPr>
              <a:t>Product</a:t>
            </a:r>
            <a:r>
              <a:rPr lang="es-ES" sz="2400" dirty="0">
                <a:solidFill>
                  <a:schemeClr val="accent6">
                    <a:lumMod val="40000"/>
                    <a:lumOff val="60000"/>
                  </a:schemeClr>
                </a:solidFill>
                <a:latin typeface="Nunito Light"/>
                <a:ea typeface="Nunito Light"/>
                <a:cs typeface="Nunito Light"/>
                <a:sym typeface="Nunito Light"/>
              </a:rPr>
              <a:t> </a:t>
            </a:r>
            <a:r>
              <a:rPr lang="es-ES" sz="2400" dirty="0" err="1">
                <a:solidFill>
                  <a:schemeClr val="accent6">
                    <a:lumMod val="40000"/>
                    <a:lumOff val="60000"/>
                  </a:schemeClr>
                </a:solidFill>
                <a:latin typeface="Nunito Light"/>
                <a:ea typeface="Nunito Light"/>
                <a:cs typeface="Nunito Light"/>
                <a:sym typeface="Nunito Light"/>
              </a:rPr>
              <a:t>Proposal</a:t>
            </a:r>
            <a:r>
              <a:rPr lang="es-ES" sz="2400" dirty="0">
                <a:solidFill>
                  <a:schemeClr val="accent6">
                    <a:lumMod val="40000"/>
                    <a:lumOff val="60000"/>
                  </a:schemeClr>
                </a:solidFill>
                <a:latin typeface="Nunito Light"/>
                <a:ea typeface="Nunito Light"/>
                <a:cs typeface="Nunito Light"/>
                <a:sym typeface="Nunito Light"/>
              </a:rPr>
              <a:t>:</a:t>
            </a:r>
          </a:p>
          <a:p>
            <a:pPr algn="l"/>
            <a:endParaRPr lang="es-ES" sz="1200" dirty="0">
              <a:solidFill>
                <a:srgbClr val="FFFFFF"/>
              </a:solidFill>
              <a:latin typeface="Nunito Light"/>
              <a:ea typeface="Nunito Light"/>
              <a:cs typeface="Nunito Light"/>
              <a:sym typeface="Nunito Light"/>
            </a:endParaRPr>
          </a:p>
          <a:p>
            <a:pPr marL="114300" algn="l">
              <a:buClr>
                <a:schemeClr val="lt1"/>
              </a:buClr>
              <a:buSzPts val="1800"/>
            </a:pPr>
            <a:br>
              <a:rPr lang="es-ES" sz="1200" b="1" dirty="0">
                <a:solidFill>
                  <a:schemeClr val="tx1"/>
                </a:solidFill>
                <a:latin typeface="Nunito Light"/>
                <a:ea typeface="Nunito Light"/>
                <a:cs typeface="Nunito Light"/>
                <a:sym typeface="Nunito Light"/>
              </a:rPr>
            </a:br>
            <a:endParaRPr lang="es-ES" sz="1200" b="1" dirty="0">
              <a:solidFill>
                <a:schemeClr val="tx1"/>
              </a:solidFill>
              <a:latin typeface="Nunito Light"/>
              <a:ea typeface="Nunito Light"/>
              <a:cs typeface="Nunito Light"/>
              <a:sym typeface="Nunito Light"/>
            </a:endParaRPr>
          </a:p>
          <a:p>
            <a:pPr marL="114300" algn="l">
              <a:buClrTx/>
              <a:buSzPts val="1800"/>
            </a:pPr>
            <a:endParaRPr lang="es-ES" sz="1400" b="1" dirty="0">
              <a:solidFill>
                <a:schemeClr val="tx1"/>
              </a:solidFill>
              <a:latin typeface="Arial" panose="020B0604020202020204" pitchFamily="34" charset="0"/>
              <a:ea typeface="Nunito Light"/>
              <a:cs typeface="Arial" panose="020B0604020202020204" pitchFamily="34" charset="0"/>
              <a:sym typeface="Nunito Light"/>
            </a:endParaRPr>
          </a:p>
        </p:txBody>
      </p:sp>
      <p:sp>
        <p:nvSpPr>
          <p:cNvPr id="5" name="CuadroTexto 4">
            <a:extLst>
              <a:ext uri="{FF2B5EF4-FFF2-40B4-BE49-F238E27FC236}">
                <a16:creationId xmlns:a16="http://schemas.microsoft.com/office/drawing/2014/main" id="{581C3642-3F05-4AA0-8C80-91AB4901B966}"/>
              </a:ext>
            </a:extLst>
          </p:cNvPr>
          <p:cNvSpPr txBox="1"/>
          <p:nvPr/>
        </p:nvSpPr>
        <p:spPr>
          <a:xfrm>
            <a:off x="310407" y="863590"/>
            <a:ext cx="8691195" cy="341632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s-ES" b="1" u="sng" dirty="0" err="1"/>
              <a:t>PainPoints</a:t>
            </a:r>
            <a:r>
              <a:rPr lang="es-ES" b="1" u="sng" dirty="0"/>
              <a:t>: </a:t>
            </a:r>
            <a:r>
              <a:rPr lang="es-ES" sz="1100" dirty="0" err="1"/>
              <a:t>Adversion</a:t>
            </a:r>
            <a:r>
              <a:rPr lang="es-ES" sz="1100" dirty="0"/>
              <a:t> </a:t>
            </a:r>
            <a:r>
              <a:rPr lang="es-ES" sz="1100" dirty="0" err="1"/>
              <a:t>to</a:t>
            </a:r>
            <a:r>
              <a:rPr lang="es-ES" sz="1100" dirty="0"/>
              <a:t> </a:t>
            </a:r>
            <a:r>
              <a:rPr lang="es-ES" sz="1100" dirty="0" err="1"/>
              <a:t>disruptive</a:t>
            </a:r>
            <a:r>
              <a:rPr lang="es-ES" sz="1100" dirty="0"/>
              <a:t> </a:t>
            </a:r>
            <a:r>
              <a:rPr lang="es-ES" sz="1100" dirty="0" err="1"/>
              <a:t>technology</a:t>
            </a:r>
            <a:r>
              <a:rPr lang="es-ES" sz="1100" dirty="0"/>
              <a:t> – </a:t>
            </a:r>
            <a:r>
              <a:rPr lang="es-ES" sz="1100" dirty="0" err="1"/>
              <a:t>Fear</a:t>
            </a:r>
            <a:r>
              <a:rPr lang="es-ES" sz="1100" dirty="0"/>
              <a:t> </a:t>
            </a:r>
            <a:r>
              <a:rPr lang="es-ES" sz="1100" dirty="0" err="1"/>
              <a:t>of</a:t>
            </a:r>
            <a:r>
              <a:rPr lang="es-ES" sz="1100" dirty="0"/>
              <a:t> </a:t>
            </a:r>
            <a:r>
              <a:rPr lang="es-ES" sz="1100" dirty="0" err="1"/>
              <a:t>unknown</a:t>
            </a:r>
            <a:r>
              <a:rPr lang="es-ES" sz="1100" dirty="0"/>
              <a:t> </a:t>
            </a:r>
            <a:r>
              <a:rPr lang="es-ES" sz="1100" dirty="0" err="1"/>
              <a:t>services</a:t>
            </a:r>
            <a:r>
              <a:rPr lang="es-ES" sz="1100" dirty="0"/>
              <a:t> – </a:t>
            </a:r>
            <a:r>
              <a:rPr lang="es-ES" sz="1100" dirty="0" err="1"/>
              <a:t>Lack</a:t>
            </a:r>
            <a:r>
              <a:rPr lang="es-ES" sz="1100" dirty="0"/>
              <a:t> </a:t>
            </a:r>
            <a:r>
              <a:rPr lang="es-ES" sz="1100" dirty="0" err="1"/>
              <a:t>of</a:t>
            </a:r>
            <a:r>
              <a:rPr lang="es-ES" sz="1100" dirty="0"/>
              <a:t> </a:t>
            </a:r>
            <a:r>
              <a:rPr lang="es-ES" sz="1100" dirty="0" err="1"/>
              <a:t>regulation</a:t>
            </a:r>
            <a:r>
              <a:rPr lang="es-ES" sz="1100" dirty="0"/>
              <a:t> – </a:t>
            </a:r>
            <a:r>
              <a:rPr lang="es-ES" sz="1100" dirty="0" err="1"/>
              <a:t>Unfair</a:t>
            </a:r>
            <a:r>
              <a:rPr lang="es-ES" sz="1100" dirty="0"/>
              <a:t> </a:t>
            </a:r>
            <a:r>
              <a:rPr lang="es-ES" sz="1100" dirty="0" err="1"/>
              <a:t>competition</a:t>
            </a:r>
            <a:r>
              <a:rPr lang="es-ES" sz="1100" dirty="0"/>
              <a:t> </a:t>
            </a:r>
            <a:r>
              <a:rPr lang="es-ES" sz="1100" dirty="0" err="1"/>
              <a:t>with</a:t>
            </a:r>
            <a:r>
              <a:rPr lang="es-ES" sz="1100" dirty="0"/>
              <a:t> taxis – High </a:t>
            </a:r>
            <a:r>
              <a:rPr lang="es-ES" sz="1100" dirty="0" err="1"/>
              <a:t>prices</a:t>
            </a:r>
            <a:r>
              <a:rPr lang="es-ES" sz="1100" dirty="0"/>
              <a:t> </a:t>
            </a:r>
            <a:r>
              <a:rPr lang="es-ES" sz="1100" dirty="0" err="1"/>
              <a:t>expected</a:t>
            </a:r>
            <a:r>
              <a:rPr lang="es-ES" sz="1100" dirty="0"/>
              <a:t> – No </a:t>
            </a:r>
            <a:r>
              <a:rPr lang="es-ES" sz="1100" dirty="0" err="1"/>
              <a:t>enough</a:t>
            </a:r>
            <a:r>
              <a:rPr lang="es-ES" sz="1100" dirty="0"/>
              <a:t> </a:t>
            </a:r>
            <a:r>
              <a:rPr lang="es-ES" sz="1100" dirty="0" err="1"/>
              <a:t>vehicles</a:t>
            </a:r>
            <a:r>
              <a:rPr lang="es-ES" sz="1100" dirty="0"/>
              <a:t> – Amateur drivers.</a:t>
            </a:r>
          </a:p>
          <a:p>
            <a:pPr marL="285750" indent="-285750">
              <a:buFont typeface="Arial" panose="020B0604020202020204" pitchFamily="34" charset="0"/>
              <a:buChar char="•"/>
            </a:pPr>
            <a:r>
              <a:rPr lang="es-ES" b="1" u="sng" dirty="0"/>
              <a:t>Target </a:t>
            </a:r>
            <a:r>
              <a:rPr lang="es-ES" b="1" u="sng" dirty="0" err="1"/>
              <a:t>Users</a:t>
            </a:r>
            <a:r>
              <a:rPr lang="es-ES" b="1" u="sng" dirty="0"/>
              <a:t>: </a:t>
            </a:r>
            <a:r>
              <a:rPr lang="es-ES" sz="1100" dirty="0" err="1">
                <a:latin typeface="+mn-lt"/>
              </a:rPr>
              <a:t>Midel</a:t>
            </a:r>
            <a:r>
              <a:rPr lang="es-ES" sz="1100" dirty="0">
                <a:latin typeface="+mn-lt"/>
              </a:rPr>
              <a:t> </a:t>
            </a:r>
            <a:r>
              <a:rPr lang="es-ES" sz="1100" dirty="0" err="1">
                <a:latin typeface="+mn-lt"/>
              </a:rPr>
              <a:t>aged</a:t>
            </a:r>
            <a:r>
              <a:rPr lang="es-ES" sz="1100" dirty="0">
                <a:latin typeface="+mn-lt"/>
              </a:rPr>
              <a:t>, living in </a:t>
            </a:r>
            <a:r>
              <a:rPr lang="en" sz="1100" dirty="0">
                <a:solidFill>
                  <a:schemeClr val="tx1"/>
                </a:solidFill>
                <a:latin typeface="+mn-lt"/>
                <a:ea typeface="Nunito Light"/>
                <a:cs typeface="Nunito Light"/>
                <a:sym typeface="Nunito Light"/>
              </a:rPr>
              <a:t>Battery Park City, Financial District and Midtown.</a:t>
            </a:r>
          </a:p>
          <a:p>
            <a:pPr marL="285750" indent="-285750">
              <a:buFont typeface="Arial" panose="020B0604020202020204" pitchFamily="34" charset="0"/>
              <a:buChar char="•"/>
            </a:pPr>
            <a:r>
              <a:rPr lang="en" b="1" u="sng" dirty="0">
                <a:solidFill>
                  <a:schemeClr val="tx1"/>
                </a:solidFill>
                <a:latin typeface="+mn-lt"/>
                <a:ea typeface="Nunito Light"/>
                <a:cs typeface="Nunito Light"/>
                <a:sym typeface="Nunito Light"/>
              </a:rPr>
              <a:t>User’s Impact: </a:t>
            </a:r>
            <a:r>
              <a:rPr lang="en" sz="1100" dirty="0">
                <a:solidFill>
                  <a:schemeClr val="tx1"/>
                </a:solidFill>
                <a:latin typeface="+mn-lt"/>
                <a:ea typeface="Nunito Light"/>
                <a:cs typeface="Nunito Light"/>
                <a:sym typeface="Nunito Light"/>
              </a:rPr>
              <a:t>TV ads launching the pros about using the brand new solution for city transport. -Calling ecologist groups who surely will feel bliss over pollution reduction with Flyber - Hiring a famous middle-aged actor who will address no fears about using Flyber - The concern about traffic congestion matter all sort of citizens – Urgency ambulances benefited from Flyber by using its chooper will expand Flyber brand.</a:t>
            </a:r>
          </a:p>
          <a:p>
            <a:pPr marL="285750" indent="-285750">
              <a:buFont typeface="Arial" panose="020B0604020202020204" pitchFamily="34" charset="0"/>
              <a:buChar char="•"/>
            </a:pPr>
            <a:r>
              <a:rPr lang="es-ES" b="1" u="sng" dirty="0">
                <a:solidFill>
                  <a:schemeClr val="tx1"/>
                </a:solidFill>
                <a:effectLst/>
                <a:latin typeface="+mn-lt"/>
                <a:ea typeface="Calibri" panose="020F0502020204030204" pitchFamily="34" charset="0"/>
                <a:cs typeface="Times New Roman" panose="02020603050405020304" pitchFamily="18" charset="0"/>
              </a:rPr>
              <a:t>Business </a:t>
            </a:r>
            <a:r>
              <a:rPr lang="es-ES" b="1" u="sng" dirty="0" err="1">
                <a:solidFill>
                  <a:schemeClr val="tx1"/>
                </a:solidFill>
                <a:latin typeface="+mn-lt"/>
                <a:ea typeface="Calibri" panose="020F0502020204030204" pitchFamily="34" charset="0"/>
                <a:cs typeface="Times New Roman" panose="02020603050405020304" pitchFamily="18" charset="0"/>
              </a:rPr>
              <a:t>I</a:t>
            </a:r>
            <a:r>
              <a:rPr lang="es-ES" b="1" u="sng" dirty="0" err="1">
                <a:solidFill>
                  <a:schemeClr val="tx1"/>
                </a:solidFill>
                <a:effectLst/>
                <a:latin typeface="+mn-lt"/>
                <a:ea typeface="Calibri" panose="020F0502020204030204" pitchFamily="34" charset="0"/>
                <a:cs typeface="Times New Roman" panose="02020603050405020304" pitchFamily="18" charset="0"/>
              </a:rPr>
              <a:t>mpact</a:t>
            </a:r>
            <a:r>
              <a:rPr lang="es-ES" b="1" u="sng" dirty="0">
                <a:solidFill>
                  <a:schemeClr val="tx1"/>
                </a:solidFill>
                <a:latin typeface="+mn-lt"/>
                <a:ea typeface="Calibri" panose="020F0502020204030204" pitchFamily="34" charset="0"/>
                <a:cs typeface="Times New Roman" panose="02020603050405020304" pitchFamily="18" charset="0"/>
              </a:rPr>
              <a:t>: </a:t>
            </a:r>
            <a:r>
              <a:rPr lang="es-ES" sz="1100" b="1" dirty="0">
                <a:solidFill>
                  <a:schemeClr val="tx1"/>
                </a:solidFill>
                <a:latin typeface="+mn-lt"/>
                <a:ea typeface="Calibri" panose="020F0502020204030204" pitchFamily="34" charset="0"/>
                <a:cs typeface="Times New Roman" panose="02020603050405020304" pitchFamily="18" charset="0"/>
              </a:rPr>
              <a:t> </a:t>
            </a:r>
            <a:r>
              <a:rPr lang="es-ES" sz="1050" dirty="0">
                <a:solidFill>
                  <a:schemeClr val="tx1"/>
                </a:solidFill>
                <a:latin typeface="+mn-lt"/>
                <a:ea typeface="Calibri" panose="020F0502020204030204" pitchFamily="34" charset="0"/>
                <a:cs typeface="Times New Roman" panose="02020603050405020304" pitchFamily="18" charset="0"/>
              </a:rPr>
              <a:t>T</a:t>
            </a:r>
            <a:r>
              <a:rPr lang="en" sz="1100" dirty="0">
                <a:solidFill>
                  <a:schemeClr val="tx1"/>
                </a:solidFill>
                <a:effectLst/>
                <a:latin typeface="+mn-lt"/>
                <a:ea typeface="Calibri" panose="020F0502020204030204" pitchFamily="34" charset="0"/>
                <a:cs typeface="Times New Roman" panose="02020603050405020304" pitchFamily="18" charset="0"/>
                <a:sym typeface="Nunito Light"/>
              </a:rPr>
              <a:t>he forecasted revenue will be</a:t>
            </a:r>
            <a:r>
              <a:rPr lang="en" sz="1100" dirty="0">
                <a:solidFill>
                  <a:schemeClr val="tx1"/>
                </a:solidFill>
                <a:latin typeface="+mn-lt"/>
                <a:ea typeface="Calibri" panose="020F0502020204030204" pitchFamily="34" charset="0"/>
                <a:cs typeface="Times New Roman" panose="02020603050405020304" pitchFamily="18" charset="0"/>
                <a:sym typeface="Nunito Light"/>
              </a:rPr>
              <a:t> guaranteed by the ROI %, once total cash-in will pay costs, contributing to a 7% of profits in the medium term studied. Market studies performed on selected districts shows it - </a:t>
            </a:r>
            <a:r>
              <a:rPr lang="en-US" sz="1100" dirty="0">
                <a:solidFill>
                  <a:schemeClr val="tx1"/>
                </a:solidFill>
                <a:latin typeface="+mn-lt"/>
                <a:ea typeface="Calibri" panose="020F0502020204030204" pitchFamily="34" charset="0"/>
                <a:cs typeface="Times New Roman" panose="02020603050405020304" pitchFamily="18" charset="0"/>
                <a:sym typeface="Nunito Light"/>
              </a:rPr>
              <a:t>From implementing campaigns to User Acquisition will help </a:t>
            </a:r>
            <a:r>
              <a:rPr lang="en-US" sz="1100" dirty="0" err="1">
                <a:solidFill>
                  <a:schemeClr val="tx1"/>
                </a:solidFill>
                <a:latin typeface="+mn-lt"/>
                <a:ea typeface="Calibri" panose="020F0502020204030204" pitchFamily="34" charset="0"/>
                <a:cs typeface="Times New Roman" panose="02020603050405020304" pitchFamily="18" charset="0"/>
                <a:sym typeface="Nunito Light"/>
              </a:rPr>
              <a:t>Flyber</a:t>
            </a:r>
            <a:r>
              <a:rPr lang="en-US" sz="1100" dirty="0">
                <a:solidFill>
                  <a:schemeClr val="tx1"/>
                </a:solidFill>
                <a:latin typeface="+mn-lt"/>
                <a:ea typeface="Calibri" panose="020F0502020204030204" pitchFamily="34" charset="0"/>
                <a:cs typeface="Times New Roman" panose="02020603050405020304" pitchFamily="18" charset="0"/>
                <a:sym typeface="Nunito Light"/>
              </a:rPr>
              <a:t> to optimize this process. The </a:t>
            </a:r>
            <a:r>
              <a:rPr lang="en-US" sz="1100" dirty="0" err="1">
                <a:solidFill>
                  <a:schemeClr val="tx1"/>
                </a:solidFill>
                <a:latin typeface="+mn-lt"/>
                <a:ea typeface="Calibri" panose="020F0502020204030204" pitchFamily="34" charset="0"/>
                <a:cs typeface="Times New Roman" panose="02020603050405020304" pitchFamily="18" charset="0"/>
                <a:sym typeface="Nunito Light"/>
              </a:rPr>
              <a:t>Flyber’s</a:t>
            </a:r>
            <a:r>
              <a:rPr lang="en-US" sz="1100" dirty="0">
                <a:solidFill>
                  <a:schemeClr val="tx1"/>
                </a:solidFill>
                <a:latin typeface="+mn-lt"/>
                <a:ea typeface="Calibri" panose="020F0502020204030204" pitchFamily="34" charset="0"/>
                <a:cs typeface="Times New Roman" panose="02020603050405020304" pitchFamily="18" charset="0"/>
                <a:sym typeface="Nunito Light"/>
              </a:rPr>
              <a:t> efforts have been focused on optimizing the organic traffic and making organic users work harder for </a:t>
            </a:r>
            <a:r>
              <a:rPr lang="en-US" sz="1100" dirty="0" err="1">
                <a:solidFill>
                  <a:schemeClr val="tx1"/>
                </a:solidFill>
                <a:latin typeface="+mn-lt"/>
                <a:ea typeface="Calibri" panose="020F0502020204030204" pitchFamily="34" charset="0"/>
                <a:cs typeface="Times New Roman" panose="02020603050405020304" pitchFamily="18" charset="0"/>
                <a:sym typeface="Nunito Light"/>
              </a:rPr>
              <a:t>Flyber</a:t>
            </a:r>
            <a:r>
              <a:rPr lang="en-US" sz="1100" dirty="0">
                <a:solidFill>
                  <a:schemeClr val="tx1"/>
                </a:solidFill>
                <a:latin typeface="+mn-lt"/>
                <a:ea typeface="Calibri" panose="020F0502020204030204" pitchFamily="34" charset="0"/>
                <a:cs typeface="Times New Roman" panose="02020603050405020304" pitchFamily="18" charset="0"/>
                <a:sym typeface="Nunito Light"/>
              </a:rPr>
              <a:t> is one way to build a base of high-value customers. In other words, all of this brings about  user retention in a medium term.</a:t>
            </a:r>
          </a:p>
          <a:p>
            <a:pPr marL="285750" indent="-285750">
              <a:buFont typeface="Arial" panose="020B0604020202020204" pitchFamily="34" charset="0"/>
              <a:buChar char="•"/>
            </a:pPr>
            <a:r>
              <a:rPr lang="en-US" b="1" u="sng" dirty="0">
                <a:solidFill>
                  <a:schemeClr val="tx1"/>
                </a:solidFill>
                <a:latin typeface="+mn-lt"/>
                <a:ea typeface="Calibri" panose="020F0502020204030204" pitchFamily="34" charset="0"/>
                <a:cs typeface="Times New Roman" panose="02020603050405020304" pitchFamily="18" charset="0"/>
                <a:sym typeface="Nunito Light"/>
              </a:rPr>
              <a:t>Solutions: </a:t>
            </a:r>
            <a:r>
              <a:rPr lang="en-US" sz="1100" dirty="0">
                <a:solidFill>
                  <a:schemeClr val="tx1"/>
                </a:solidFill>
                <a:latin typeface="+mn-lt"/>
                <a:ea typeface="Calibri" panose="020F0502020204030204" pitchFamily="34" charset="0"/>
                <a:cs typeface="Times New Roman" panose="02020603050405020304" pitchFamily="18" charset="0"/>
                <a:sym typeface="Nunito Light"/>
              </a:rPr>
              <a:t>In order to facilitate an easy and readily appliable solution to some current </a:t>
            </a:r>
            <a:r>
              <a:rPr lang="en-US" sz="1100" dirty="0" err="1">
                <a:solidFill>
                  <a:schemeClr val="tx1"/>
                </a:solidFill>
                <a:latin typeface="+mn-lt"/>
                <a:ea typeface="Calibri" panose="020F0502020204030204" pitchFamily="34" charset="0"/>
                <a:cs typeface="Times New Roman" panose="02020603050405020304" pitchFamily="18" charset="0"/>
                <a:sym typeface="Nunito Light"/>
              </a:rPr>
              <a:t>drawbacs</a:t>
            </a:r>
            <a:r>
              <a:rPr lang="en-US" sz="1100" dirty="0">
                <a:solidFill>
                  <a:schemeClr val="tx1"/>
                </a:solidFill>
                <a:latin typeface="+mn-lt"/>
                <a:ea typeface="Calibri" panose="020F0502020204030204" pitchFamily="34" charset="0"/>
                <a:cs typeface="Times New Roman" panose="02020603050405020304" pitchFamily="18" charset="0"/>
                <a:sym typeface="Nunito Light"/>
              </a:rPr>
              <a:t>, CFO’s have planned a list of proposed actions to carry out sooner than later. Among them, can be cited: extra equipment of </a:t>
            </a:r>
            <a:r>
              <a:rPr lang="en-US" sz="1100" dirty="0" err="1">
                <a:solidFill>
                  <a:schemeClr val="tx1"/>
                </a:solidFill>
                <a:latin typeface="+mn-lt"/>
                <a:ea typeface="Calibri" panose="020F0502020204030204" pitchFamily="34" charset="0"/>
                <a:cs typeface="Times New Roman" panose="02020603050405020304" pitchFamily="18" charset="0"/>
                <a:sym typeface="Nunito Light"/>
              </a:rPr>
              <a:t>halmets</a:t>
            </a:r>
            <a:r>
              <a:rPr lang="en-US" sz="1100" dirty="0">
                <a:solidFill>
                  <a:schemeClr val="tx1"/>
                </a:solidFill>
                <a:latin typeface="+mn-lt"/>
                <a:ea typeface="Calibri" panose="020F0502020204030204" pitchFamily="34" charset="0"/>
                <a:cs typeface="Times New Roman" panose="02020603050405020304" pitchFamily="18" charset="0"/>
                <a:sym typeface="Nunito Light"/>
              </a:rPr>
              <a:t> for passengers on the first rides. – Making clear how cutting-edge solutions meant a huge and </a:t>
            </a:r>
            <a:r>
              <a:rPr lang="en-US" sz="1100" dirty="0" err="1">
                <a:solidFill>
                  <a:schemeClr val="tx1"/>
                </a:solidFill>
                <a:latin typeface="+mn-lt"/>
                <a:ea typeface="Calibri" panose="020F0502020204030204" pitchFamily="34" charset="0"/>
                <a:cs typeface="Times New Roman" panose="02020603050405020304" pitchFamily="18" charset="0"/>
                <a:sym typeface="Nunito Light"/>
              </a:rPr>
              <a:t>benefitial</a:t>
            </a:r>
            <a:r>
              <a:rPr lang="en-US" sz="1100" dirty="0">
                <a:solidFill>
                  <a:schemeClr val="tx1"/>
                </a:solidFill>
                <a:latin typeface="+mn-lt"/>
                <a:ea typeface="Calibri" panose="020F0502020204030204" pitchFamily="34" charset="0"/>
                <a:cs typeface="Times New Roman" panose="02020603050405020304" pitchFamily="18" charset="0"/>
                <a:sym typeface="Nunito Light"/>
              </a:rPr>
              <a:t> impact for society – Measuring, and making it clear the effect of no pollution in health of citizens – Friendly meetings with former taxi drives and reaching terms of cooperation.</a:t>
            </a:r>
          </a:p>
          <a:p>
            <a:r>
              <a:rPr lang="en-US" sz="1100" dirty="0">
                <a:solidFill>
                  <a:schemeClr val="tx1"/>
                </a:solidFill>
                <a:latin typeface="+mn-lt"/>
                <a:ea typeface="Calibri" panose="020F0502020204030204" pitchFamily="34" charset="0"/>
                <a:cs typeface="Times New Roman" panose="02020603050405020304" pitchFamily="18" charset="0"/>
                <a:sym typeface="Nunito Light"/>
              </a:rPr>
              <a:t>       Not foreseen solution yet: Legal driving </a:t>
            </a:r>
            <a:r>
              <a:rPr lang="en-US" sz="1100" dirty="0" err="1">
                <a:solidFill>
                  <a:schemeClr val="tx1"/>
                </a:solidFill>
                <a:latin typeface="+mn-lt"/>
                <a:ea typeface="Calibri" panose="020F0502020204030204" pitchFamily="34" charset="0"/>
                <a:cs typeface="Times New Roman" panose="02020603050405020304" pitchFamily="18" charset="0"/>
                <a:sym typeface="Nunito Light"/>
              </a:rPr>
              <a:t>licence</a:t>
            </a:r>
            <a:r>
              <a:rPr lang="en-US" sz="1100" dirty="0">
                <a:solidFill>
                  <a:schemeClr val="tx1"/>
                </a:solidFill>
                <a:latin typeface="+mn-lt"/>
                <a:ea typeface="Calibri" panose="020F0502020204030204" pitchFamily="34" charset="0"/>
                <a:cs typeface="Times New Roman" panose="02020603050405020304" pitchFamily="18" charset="0"/>
                <a:sym typeface="Nunito Light"/>
              </a:rPr>
              <a:t> for </a:t>
            </a:r>
            <a:r>
              <a:rPr lang="en-US" sz="1100" dirty="0" err="1">
                <a:solidFill>
                  <a:schemeClr val="tx1"/>
                </a:solidFill>
                <a:latin typeface="+mn-lt"/>
                <a:ea typeface="Calibri" panose="020F0502020204030204" pitchFamily="34" charset="0"/>
                <a:cs typeface="Times New Roman" panose="02020603050405020304" pitchFamily="18" charset="0"/>
                <a:sym typeface="Nunito Light"/>
              </a:rPr>
              <a:t>Flyber’s</a:t>
            </a:r>
            <a:r>
              <a:rPr lang="en-US" sz="1100" dirty="0">
                <a:solidFill>
                  <a:schemeClr val="tx1"/>
                </a:solidFill>
                <a:latin typeface="+mn-lt"/>
                <a:ea typeface="Calibri" panose="020F0502020204030204" pitchFamily="34" charset="0"/>
                <a:cs typeface="Times New Roman" panose="02020603050405020304" pitchFamily="18" charset="0"/>
                <a:sym typeface="Nunito Light"/>
              </a:rPr>
              <a:t> drivers – Legal regulations for flying taxis.</a:t>
            </a:r>
            <a:endParaRPr lang="es-ES" sz="1050" dirty="0">
              <a:solidFill>
                <a:schemeClr val="tx1"/>
              </a:solidFill>
              <a:latin typeface="+mn-lt"/>
            </a:endParaRP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1876180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341975" y="1656600"/>
            <a:ext cx="75327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Nunito Light"/>
                <a:ea typeface="Nunito Light"/>
                <a:cs typeface="Nunito Light"/>
                <a:sym typeface="Nunito Light"/>
              </a:rPr>
              <a:t>Back to the basics of product management, identify your customer and their pain points:</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What are taxis used for?</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What are the characteristics of the users that leverage them?</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What are existing pain points with taxis?</a:t>
            </a:r>
            <a:endParaRPr sz="180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a:solidFill>
                  <a:srgbClr val="FFFFFF"/>
                </a:solidFill>
                <a:latin typeface="Nunito Light"/>
                <a:ea typeface="Nunito Light"/>
                <a:cs typeface="Nunito Light"/>
                <a:sym typeface="Nunito Light"/>
              </a:rPr>
              <a:t>What are the existing pain points with digital ride-sharing services?</a:t>
            </a: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90" name="Google Shape;90;p20"/>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(Fill out your answer here)</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Imagen 2">
            <a:extLst>
              <a:ext uri="{FF2B5EF4-FFF2-40B4-BE49-F238E27FC236}">
                <a16:creationId xmlns:a16="http://schemas.microsoft.com/office/drawing/2014/main" id="{826EB1A5-113A-4C4D-8BCE-F34AF78D3157}"/>
              </a:ext>
            </a:extLst>
          </p:cNvPr>
          <p:cNvPicPr>
            <a:picLocks noChangeAspect="1"/>
          </p:cNvPicPr>
          <p:nvPr/>
        </p:nvPicPr>
        <p:blipFill>
          <a:blip r:embed="rId3"/>
          <a:stretch>
            <a:fillRect/>
          </a:stretch>
        </p:blipFill>
        <p:spPr>
          <a:xfrm>
            <a:off x="3912177" y="0"/>
            <a:ext cx="5137615" cy="3050656"/>
          </a:xfrm>
          <a:prstGeom prst="rect">
            <a:avLst/>
          </a:prstGeom>
        </p:spPr>
      </p:pic>
      <p:pic>
        <p:nvPicPr>
          <p:cNvPr id="5" name="Imagen 4">
            <a:extLst>
              <a:ext uri="{FF2B5EF4-FFF2-40B4-BE49-F238E27FC236}">
                <a16:creationId xmlns:a16="http://schemas.microsoft.com/office/drawing/2014/main" id="{5346E34E-8E7E-46A3-A60C-3A0B33A48D7C}"/>
              </a:ext>
            </a:extLst>
          </p:cNvPr>
          <p:cNvPicPr>
            <a:picLocks noChangeAspect="1"/>
          </p:cNvPicPr>
          <p:nvPr/>
        </p:nvPicPr>
        <p:blipFill>
          <a:blip r:embed="rId4"/>
          <a:stretch>
            <a:fillRect/>
          </a:stretch>
        </p:blipFill>
        <p:spPr>
          <a:xfrm>
            <a:off x="94208" y="736783"/>
            <a:ext cx="3760745" cy="4326870"/>
          </a:xfrm>
          <a:prstGeom prst="rect">
            <a:avLst/>
          </a:prstGeom>
        </p:spPr>
      </p:pic>
      <p:pic>
        <p:nvPicPr>
          <p:cNvPr id="9" name="Imagen 8">
            <a:extLst>
              <a:ext uri="{FF2B5EF4-FFF2-40B4-BE49-F238E27FC236}">
                <a16:creationId xmlns:a16="http://schemas.microsoft.com/office/drawing/2014/main" id="{44C0E92F-7F9E-4A32-B8E6-0ADF6703B8E9}"/>
              </a:ext>
            </a:extLst>
          </p:cNvPr>
          <p:cNvPicPr>
            <a:picLocks noChangeAspect="1"/>
          </p:cNvPicPr>
          <p:nvPr/>
        </p:nvPicPr>
        <p:blipFill>
          <a:blip r:embed="rId5"/>
          <a:stretch>
            <a:fillRect/>
          </a:stretch>
        </p:blipFill>
        <p:spPr>
          <a:xfrm>
            <a:off x="3894423" y="3050656"/>
            <a:ext cx="5155369" cy="20129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ctrTitle"/>
          </p:nvPr>
        </p:nvSpPr>
        <p:spPr>
          <a:xfrm>
            <a:off x="329050" y="1673550"/>
            <a:ext cx="7532700" cy="17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Nunito Light"/>
                <a:ea typeface="Nunito Light"/>
                <a:cs typeface="Nunito Light"/>
                <a:sym typeface="Nunito Light"/>
              </a:rPr>
              <a:t>What user improvements do you hypothesize a flying taxi service would have over the existing state of taxis today? </a:t>
            </a: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FFFFFF"/>
                </a:solidFill>
                <a:latin typeface="Nunito Light"/>
                <a:ea typeface="Nunito Light"/>
                <a:cs typeface="Nunito Light"/>
                <a:sym typeface="Nunito Light"/>
              </a:rPr>
              <a:t>What market improvements do you hypothesize a flying taxi service would have the existing taxi service industry &amp; physical road infrastructure today?</a:t>
            </a: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TotalTime>
  <Words>3761</Words>
  <Application>Microsoft Office PowerPoint</Application>
  <PresentationFormat>Presentación en pantalla (16:9)</PresentationFormat>
  <Paragraphs>339</Paragraphs>
  <Slides>64</Slides>
  <Notes>45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64</vt:i4>
      </vt:variant>
    </vt:vector>
  </HeadingPairs>
  <TitlesOfParts>
    <vt:vector size="72" baseType="lpstr">
      <vt:lpstr>Arial</vt:lpstr>
      <vt:lpstr>Nunito Light</vt:lpstr>
      <vt:lpstr>Symbol</vt:lpstr>
      <vt:lpstr>Nunito</vt:lpstr>
      <vt:lpstr>Open Sans</vt:lpstr>
      <vt:lpstr>Wingdings</vt:lpstr>
      <vt:lpstr>Calibri</vt:lpstr>
      <vt:lpstr>Simple Light</vt:lpstr>
      <vt:lpstr>Data Product Manager Nanodegree Applying Data Science to Product Management Final Project: Developing an MVP Launch Strategy for a Flying Taxi Service</vt:lpstr>
      <vt:lpstr>Welcome to your first week at Flyber </vt:lpstr>
      <vt:lpstr>Presentación de PowerPoint</vt:lpstr>
      <vt:lpstr>In this project, you will apply the skills acquired in this course to create the MVP launch strategy for the first flying car taxi service, Flyber, in one of the most congested cities in America -- New York City.   You are responsible for bringing the first flying car taxi service to market by analyzing data and building a product proposal.  </vt:lpstr>
      <vt:lpstr>You will need to use the SQL workspace provided in the Classroom, and Tableau Public, in order to successfully complete the project.   You’ll present your answers, findings, and insights in the Answer Slides found in this deck. Feel free to include any additional slides, if needed.    </vt:lpstr>
      <vt:lpstr>Section 1: Data Exploration </vt:lpstr>
      <vt:lpstr>Back to the basics of product management, identify your customer and their pain points: What are taxis used for? What are the characteristics of the users that leverage them? What are existing pain points with taxis? What are the existing pain points with digital ride-sharing services?     </vt:lpstr>
      <vt:lpstr>Answer Slide     </vt:lpstr>
      <vt:lpstr>What user improvements do you hypothesize a flying taxi service would have over the existing state of taxis today?   What market improvements do you hypothesize a flying taxi service would have the existing taxi service industry &amp; physical road infrastructure today?     </vt:lpstr>
      <vt:lpstr>Answer Slide    * Faster Services by the Taxi as there wont be traffic congestion, having all routes       empty of spaces for going everywhere. * Less polution on atmosphere because these new flying taxis will be electrical * Less murders and steals committed to the taxi drivers. * No need to parked them, easing the free space on the streets for cars. * No light regulation and police control expenses to be spent on them. * No need for streets to be cleaned and saving costs for this reason.    </vt:lpstr>
      <vt:lpstr>Upload this dataset into Tableau Online.    Ensure the fields are parsed correctly; field headers are included in the first row of the CSV.   Let’s begin exploration!     </vt:lpstr>
      <vt:lpstr>Acquire a high-level understanding of the granularity and scope of the dataset, to inform the basis for your analyses: How many records are in the dataset What does each record represent? What is the primary key? What date range is your dataset bound to? What are the geographical bounds of this dataset? Is it limited to Manhattan, or is Brooklyn, Queens, Staten Island, the Bronx, and New Jersey included? Where are most of the data points centralized at? Are there outliers?       </vt:lpstr>
      <vt:lpstr>Answer Slide  - Records in the data set: 1,048,468 - What does each record represent? Data from a taxi ride of a user. - Primary Key: Q1_email(user_research) / id (taxirides) - Data setbound: New York, USA, streets. - Limits of New York city:  Latitude – 40.71427, Longitude – 74.00597 - Where are the most of the data points centralized at?     Midtown, Bakery Park city, Tribeca, Financial District, Turtle Bay.   </vt:lpstr>
      <vt:lpstr>You notice that the dataset does not contain explicit data points out-of the-box, we’ll need to enrich the dataset with relevant fields: You notice that ride price is not included, but figure it could be derived. Based on information about New York taxi prices gleaned from the internet, create a calculated field called  `price` using the `duration`, `distance`, and `passenger count` fields. 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  </vt:lpstr>
      <vt:lpstr>Presentación de PowerPoint</vt:lpstr>
      <vt:lpstr>Presentación de PowerPoint</vt:lpstr>
      <vt:lpstr>Let’s understand the scope and distribution various dimensions within the dataset. Calculate the average, median, and the first &amp; second standard deviation of the mean for the following measures: duration distance passenger counts duration-to-distance ratio price  </vt:lpstr>
      <vt:lpstr>Answer Slide   * Duration:  Media: 962.2 Mediana: 662 1st Stand.Deviat.: 5.85 2nd Stand.Deviat.: 5.85  * Distance: Media: 0.78 Mediana: 0.74 1st Stand.Deviat.: 5.76 2nd Stand.Deviat.: 5.62   * Passenger Counts:  Media: 1.66 Mediana: 1.0 1st Stand.Deviat.: 1.31 2nd Stand.Deviat.: 1.34   </vt:lpstr>
      <vt:lpstr>Flying cars may have to have to be a lower weight for efficiency &amp; take-off. Or you may just decide to leverage mini-copters for your initial MVP.   Create a histogram that visualizes the number of total rides grouped by passenger counts to analyze the potential market volume of low passenger pickups (1-2 passengers). </vt:lpstr>
      <vt:lpstr>Answer Slide     </vt:lpstr>
      <vt:lpstr>For the initial MVP launch (&amp; most likely GA), we have a finite amount of monetary resources to build Flyber pick-up / drop-off nodes. We’ll need to be strategic on where we’ll place them:  Which neighborhoods/zip codes tends to experience a relatively higher density of pick-ups?  Which neighborhoods/zip codes tends to experience a relatively higher density of drop-offs? Which neighborhoods/zip codes tends to have the highest duration-to-distance ratios, based on pick-up? Which neighborhoods/zip codes tends to have the highest duration-to-distance ratios, based on drop-off? For any of the neighborhoods identified, are there any potential areas within the neighborhood that are optimal for flying taxi pick-up / drop-off? What makes them suitable? </vt:lpstr>
      <vt:lpstr>Neigborhoods PickUps:     D</vt:lpstr>
      <vt:lpstr>Presentación de PowerPoint</vt:lpstr>
      <vt:lpstr>It may not make operational sense to have the service running 24/7, for now. What times throughout the day experience relatively higher volumes of ride pick-ups? What days throughout the week experience relatively higher volumes of ride pick-ups? Pinpoint any periods throughout the year that experience trend fluctuation or seasonality around ride pick-up volumes. This will help us in our post-launch analyses to determine if any spikes or dips were influenced by seasonality or through actual feature adoption/regression. </vt:lpstr>
      <vt:lpstr>Presentación de PowerPoint</vt:lpstr>
      <vt:lpstr>You and the user research team ran a quantitative survey on existing taxi and/or rideshare users in New York City to determine sentiment around potentially using a flying taxi service.  Dive into the survey results dataset in order to extract insights from explicit feedback.  Upload this dataset into Tableau Online or a SQL database (the classroom contains a workspace with the data for you as well).     </vt:lpstr>
      <vt:lpstr>Presentación de PowerPoint</vt:lpstr>
      <vt:lpstr>Ensure the fields are parsed correctly, field headers are included in the first row of the CSV.  Question schema:  Q1 - What is your email? Q2 - What gender do you identify as? Q3 - What is your age? Q4 - What is your annual income? (income bands) Q5 - What neighborhood do you reside in? Q6 - Do you currently use taxis? (Y/N) Q7 - Do you currently use ridesharing services? (Y/N) Q8 - Would you use a flying taxi service, if such a concept existed? (Y/N) Q9 - If yes to Q8, how much would you be willing to pay per mile for such a service? (USD) Q10 - If no to Q8, what is the reason?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To inform our future product marketing efforts, we’ll want to extract the following:  Is there an inclination of better Flyber adoption based on gender, age, income level, or neighborhood of residence? What is the distribution of potential price per mile based on gender, age, income level, and neighborhood of residence? What is the different personas/segments of negative sentiment towards not using a flying taxi car service?         </vt:lpstr>
      <vt:lpstr>Presentación de PowerPoint</vt:lpstr>
      <vt:lpstr>Presentación de PowerPoint</vt:lpstr>
      <vt:lpstr>Presentación de PowerPoint</vt:lpstr>
      <vt:lpstr>Presentación de PowerPoint</vt:lpstr>
      <vt:lpstr>Presentación de PowerPoint</vt:lpstr>
      <vt:lpstr>Presentación de PowerPoint</vt:lpstr>
      <vt:lpstr>Hooray! End of Section 1.</vt:lpstr>
      <vt:lpstr>Section 2: Proposal Synthesis </vt:lpstr>
      <vt:lpstr>Identify a product objective for Flyber's launch. Your product objective will guide your KPIs, so identify what Flyber should optimize for. Your objective should be centered around one the following focus areas:  User Acquisition User Engagement  User Retention  Profitability  Explain your reasoning. Include both why you feel your focus area is more relevant than the others for Flyber at this time of the product development cycle.       </vt:lpstr>
      <vt:lpstr>Product Objective:    * User Engagement :  </vt:lpstr>
      <vt:lpstr>Formulate 3-5 Key Performance Indicators (KPIs), to measure if the product is heading towards the right direction based on your objective     </vt:lpstr>
      <vt:lpstr>KPI:     </vt:lpstr>
      <vt:lpstr>Create hypotheses around what thresholds your KPIs would need to hit in order to determine success     </vt:lpstr>
      <vt:lpstr>   It has been planned to be about 15.000 users, who might take the flying taxi over 2 times / week, at least.    * Control variant:   For tagged demographic groups, it has been thought about: male/female, 35 / 65 years old,  50,000 / 70,000$ year, liviing in a down town área, mostly.   * Flying  Users Participation %:  Company`s executives discussed about having about 1,5 / 3% monthly      from citizens in NY would be considered successful and profitable. Counting with 37% of flying taxi users from taxi standar users / monthly would be formidable in the first two years.  * New Users:      CFO estimated that a 15% worked out Quaterly as new users is the targeted Budget.  * Users Churn:    The objective is placed among 0.45% / monthly for users, but executives are making their best to reduce this number.         </vt:lpstr>
      <vt:lpstr>As the product manager, you make decisions based on the insights you extract, we’ll need to know the feature set we’ll include in the MVP to measure viability, while keeping operational expenditure under control: What times/days of operation should the service run for? How many pick-up / drop-off nodes should we have? Where should the nodes be located? Should we initially use copters or homegrown hardware? Should the pricing be fixed or dynamic? At what rates?       </vt:lpstr>
      <vt:lpstr>Answer Slide     </vt:lpstr>
      <vt:lpstr>Determine the MVP sample size &amp; time period allotted estimated to come to a conclusion on your hypotheses.      </vt:lpstr>
      <vt:lpstr>Presentación de PowerPoint</vt:lpstr>
      <vt:lpstr>Create an instrumentation plan for the events you need collected and logged, in order to be able to physically measure your KPIs.     </vt:lpstr>
      <vt:lpstr>    </vt:lpstr>
      <vt:lpstr>Create a qualitative feedback survey questions for users after their ride, to further understand and optimize the product for future iterations.     </vt:lpstr>
      <vt:lpstr>     </vt:lpstr>
      <vt:lpstr>Summarize everything you have learned into your final proposal Identify the target population. Why did you select that target population? What are their pain points? Create a product proposal containing claim, evidence, estimated impact, and risks  Claims should be backed by quantitative evidence, impact should assess market needs/benefits Risks involve any known unknowns that we’ll still need to monitor post-launch State cross-functional stakeholder teams that will need to be involved     </vt:lpstr>
      <vt:lpstr>Presentación de PowerPoint</vt:lpstr>
      <vt:lpstr>Presentación de PowerPoint</vt:lpstr>
      <vt:lpstr>Presentación de PowerPoint</vt:lpstr>
      <vt:lpstr>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Product Manager Nanodegree Applying Data Science to Product Management Final Project: Developing an MVP Launch Strategy for a Flying Taxi Service</dc:title>
  <dc:creator>usuario</dc:creator>
  <cp:lastModifiedBy>Juan Manuel</cp:lastModifiedBy>
  <cp:revision>127</cp:revision>
  <dcterms:modified xsi:type="dcterms:W3CDTF">2022-07-07T22:02:54Z</dcterms:modified>
</cp:coreProperties>
</file>